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sldIdLst>
    <p:sldId id="259" r:id="rId2"/>
    <p:sldId id="263" r:id="rId3"/>
    <p:sldId id="275" r:id="rId4"/>
    <p:sldId id="276" r:id="rId5"/>
    <p:sldId id="274" r:id="rId6"/>
    <p:sldId id="282" r:id="rId7"/>
    <p:sldId id="283" r:id="rId8"/>
    <p:sldId id="284" r:id="rId9"/>
    <p:sldId id="285" r:id="rId10"/>
    <p:sldId id="286" r:id="rId11"/>
    <p:sldId id="288" r:id="rId12"/>
    <p:sldId id="289" r:id="rId13"/>
    <p:sldId id="290" r:id="rId14"/>
    <p:sldId id="291" r:id="rId15"/>
    <p:sldId id="287" r:id="rId16"/>
    <p:sldId id="293" r:id="rId17"/>
    <p:sldId id="294" r:id="rId18"/>
    <p:sldId id="295" r:id="rId19"/>
    <p:sldId id="296" r:id="rId20"/>
    <p:sldId id="297" r:id="rId21"/>
    <p:sldId id="298" r:id="rId22"/>
    <p:sldId id="299" r:id="rId23"/>
    <p:sldId id="300" r:id="rId24"/>
    <p:sldId id="281" r:id="rId25"/>
    <p:sldId id="301" r:id="rId26"/>
    <p:sldId id="302" r:id="rId27"/>
    <p:sldId id="303" r:id="rId28"/>
    <p:sldId id="304" r:id="rId29"/>
    <p:sldId id="305" r:id="rId30"/>
    <p:sldId id="306" r:id="rId31"/>
    <p:sldId id="307" r:id="rId32"/>
    <p:sldId id="308" r:id="rId33"/>
    <p:sldId id="309" r:id="rId34"/>
    <p:sldId id="310" r:id="rId35"/>
    <p:sldId id="292" r:id="rId36"/>
    <p:sldId id="280" r:id="rId37"/>
    <p:sldId id="269" r:id="rId38"/>
    <p:sldId id="267" r:id="rId39"/>
    <p:sldId id="312"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E2C4F"/>
    <a:srgbClr val="83A2B9"/>
    <a:srgbClr val="991320"/>
    <a:srgbClr val="620000"/>
    <a:srgbClr val="BCBE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313"/>
    <p:restoredTop sz="59963" autoAdjust="0"/>
  </p:normalViewPr>
  <p:slideViewPr>
    <p:cSldViewPr snapToGrid="0">
      <p:cViewPr varScale="1">
        <p:scale>
          <a:sx n="55" d="100"/>
          <a:sy n="55" d="100"/>
        </p:scale>
        <p:origin x="500"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BC60FA-4830-45CA-9DCC-5E2E323360E5}" type="datetimeFigureOut">
              <a:rPr lang="en-US" smtClean="0"/>
              <a:t>1/30/2024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E2A7A1-CA0C-4CE8-80F3-7C27C6743764}" type="slidenum">
              <a:rPr lang="en-US" smtClean="0"/>
              <a:t>‹#›</a:t>
            </a:fld>
            <a:endParaRPr lang="en-US"/>
          </a:p>
        </p:txBody>
      </p:sp>
    </p:spTree>
    <p:extLst>
      <p:ext uri="{BB962C8B-B14F-4D97-AF65-F5344CB8AC3E}">
        <p14:creationId xmlns:p14="http://schemas.microsoft.com/office/powerpoint/2010/main" val="16855480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Slottee</a:t>
            </a:r>
            <a:endParaRPr lang="en-US"/>
          </a:p>
        </p:txBody>
      </p:sp>
      <p:sp>
        <p:nvSpPr>
          <p:cNvPr id="4" name="Slide Number Placeholder 3"/>
          <p:cNvSpPr>
            <a:spLocks noGrp="1"/>
          </p:cNvSpPr>
          <p:nvPr>
            <p:ph type="sldNum" sz="quarter" idx="10"/>
          </p:nvPr>
        </p:nvSpPr>
        <p:spPr/>
        <p:txBody>
          <a:bodyPr/>
          <a:lstStyle/>
          <a:p>
            <a:fld id="{DDE2A7A1-CA0C-4CE8-80F3-7C27C6743764}" type="slidenum">
              <a:rPr lang="en-US" smtClean="0"/>
              <a:t>5</a:t>
            </a:fld>
            <a:endParaRPr lang="en-US"/>
          </a:p>
        </p:txBody>
      </p:sp>
    </p:spTree>
    <p:extLst>
      <p:ext uri="{BB962C8B-B14F-4D97-AF65-F5344CB8AC3E}">
        <p14:creationId xmlns:p14="http://schemas.microsoft.com/office/powerpoint/2010/main" val="15975803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Slottee</a:t>
            </a:r>
            <a:endParaRPr lang="en-US"/>
          </a:p>
        </p:txBody>
      </p:sp>
      <p:sp>
        <p:nvSpPr>
          <p:cNvPr id="4" name="Slide Number Placeholder 3"/>
          <p:cNvSpPr>
            <a:spLocks noGrp="1"/>
          </p:cNvSpPr>
          <p:nvPr>
            <p:ph type="sldNum" sz="quarter" idx="10"/>
          </p:nvPr>
        </p:nvSpPr>
        <p:spPr/>
        <p:txBody>
          <a:bodyPr/>
          <a:lstStyle/>
          <a:p>
            <a:fld id="{DDE2A7A1-CA0C-4CE8-80F3-7C27C6743764}" type="slidenum">
              <a:rPr lang="en-US" smtClean="0"/>
              <a:t>14</a:t>
            </a:fld>
            <a:endParaRPr lang="en-US"/>
          </a:p>
        </p:txBody>
      </p:sp>
    </p:spTree>
    <p:extLst>
      <p:ext uri="{BB962C8B-B14F-4D97-AF65-F5344CB8AC3E}">
        <p14:creationId xmlns:p14="http://schemas.microsoft.com/office/powerpoint/2010/main" val="3759798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Slottee</a:t>
            </a:r>
            <a:endParaRPr lang="en-US"/>
          </a:p>
        </p:txBody>
      </p:sp>
      <p:sp>
        <p:nvSpPr>
          <p:cNvPr id="4" name="Slide Number Placeholder 3"/>
          <p:cNvSpPr>
            <a:spLocks noGrp="1"/>
          </p:cNvSpPr>
          <p:nvPr>
            <p:ph type="sldNum" sz="quarter" idx="10"/>
          </p:nvPr>
        </p:nvSpPr>
        <p:spPr/>
        <p:txBody>
          <a:bodyPr/>
          <a:lstStyle/>
          <a:p>
            <a:fld id="{DDE2A7A1-CA0C-4CE8-80F3-7C27C6743764}" type="slidenum">
              <a:rPr lang="en-US" smtClean="0"/>
              <a:t>15</a:t>
            </a:fld>
            <a:endParaRPr lang="en-US"/>
          </a:p>
        </p:txBody>
      </p:sp>
    </p:spTree>
    <p:extLst>
      <p:ext uri="{BB962C8B-B14F-4D97-AF65-F5344CB8AC3E}">
        <p14:creationId xmlns:p14="http://schemas.microsoft.com/office/powerpoint/2010/main" val="7322487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March</a:t>
            </a:r>
            <a:endParaRPr lang="en-US"/>
          </a:p>
        </p:txBody>
      </p:sp>
      <p:sp>
        <p:nvSpPr>
          <p:cNvPr id="4" name="Slide Number Placeholder 3"/>
          <p:cNvSpPr>
            <a:spLocks noGrp="1"/>
          </p:cNvSpPr>
          <p:nvPr>
            <p:ph type="sldNum" sz="quarter" idx="10"/>
          </p:nvPr>
        </p:nvSpPr>
        <p:spPr/>
        <p:txBody>
          <a:bodyPr/>
          <a:lstStyle/>
          <a:p>
            <a:fld id="{DDE2A7A1-CA0C-4CE8-80F3-7C27C6743764}" type="slidenum">
              <a:rPr lang="en-US" smtClean="0"/>
              <a:t>16</a:t>
            </a:fld>
            <a:endParaRPr lang="en-US"/>
          </a:p>
        </p:txBody>
      </p:sp>
    </p:spTree>
    <p:extLst>
      <p:ext uri="{BB962C8B-B14F-4D97-AF65-F5344CB8AC3E}">
        <p14:creationId xmlns:p14="http://schemas.microsoft.com/office/powerpoint/2010/main" val="23679171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March</a:t>
            </a:r>
            <a:endParaRPr lang="en-US"/>
          </a:p>
        </p:txBody>
      </p:sp>
      <p:sp>
        <p:nvSpPr>
          <p:cNvPr id="4" name="Slide Number Placeholder 3"/>
          <p:cNvSpPr>
            <a:spLocks noGrp="1"/>
          </p:cNvSpPr>
          <p:nvPr>
            <p:ph type="sldNum" sz="quarter" idx="10"/>
          </p:nvPr>
        </p:nvSpPr>
        <p:spPr/>
        <p:txBody>
          <a:bodyPr/>
          <a:lstStyle/>
          <a:p>
            <a:fld id="{DDE2A7A1-CA0C-4CE8-80F3-7C27C6743764}" type="slidenum">
              <a:rPr lang="en-US" smtClean="0"/>
              <a:t>17</a:t>
            </a:fld>
            <a:endParaRPr lang="en-US"/>
          </a:p>
        </p:txBody>
      </p:sp>
    </p:spTree>
    <p:extLst>
      <p:ext uri="{BB962C8B-B14F-4D97-AF65-F5344CB8AC3E}">
        <p14:creationId xmlns:p14="http://schemas.microsoft.com/office/powerpoint/2010/main" val="11944361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Broussard </a:t>
            </a:r>
            <a:endParaRPr lang="en-US"/>
          </a:p>
        </p:txBody>
      </p:sp>
      <p:sp>
        <p:nvSpPr>
          <p:cNvPr id="4" name="Slide Number Placeholder 3"/>
          <p:cNvSpPr>
            <a:spLocks noGrp="1"/>
          </p:cNvSpPr>
          <p:nvPr>
            <p:ph type="sldNum" sz="quarter" idx="10"/>
          </p:nvPr>
        </p:nvSpPr>
        <p:spPr/>
        <p:txBody>
          <a:bodyPr/>
          <a:lstStyle/>
          <a:p>
            <a:fld id="{DDE2A7A1-CA0C-4CE8-80F3-7C27C6743764}" type="slidenum">
              <a:rPr lang="en-US" smtClean="0"/>
              <a:t>18</a:t>
            </a:fld>
            <a:endParaRPr lang="en-US"/>
          </a:p>
        </p:txBody>
      </p:sp>
    </p:spTree>
    <p:extLst>
      <p:ext uri="{BB962C8B-B14F-4D97-AF65-F5344CB8AC3E}">
        <p14:creationId xmlns:p14="http://schemas.microsoft.com/office/powerpoint/2010/main" val="15642535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Broussard</a:t>
            </a:r>
            <a:endParaRPr lang="en-US"/>
          </a:p>
        </p:txBody>
      </p:sp>
      <p:sp>
        <p:nvSpPr>
          <p:cNvPr id="4" name="Slide Number Placeholder 3"/>
          <p:cNvSpPr>
            <a:spLocks noGrp="1"/>
          </p:cNvSpPr>
          <p:nvPr>
            <p:ph type="sldNum" sz="quarter" idx="10"/>
          </p:nvPr>
        </p:nvSpPr>
        <p:spPr/>
        <p:txBody>
          <a:bodyPr/>
          <a:lstStyle/>
          <a:p>
            <a:fld id="{DDE2A7A1-CA0C-4CE8-80F3-7C27C6743764}" type="slidenum">
              <a:rPr lang="en-US" smtClean="0"/>
              <a:t>19</a:t>
            </a:fld>
            <a:endParaRPr lang="en-US"/>
          </a:p>
        </p:txBody>
      </p:sp>
    </p:spTree>
    <p:extLst>
      <p:ext uri="{BB962C8B-B14F-4D97-AF65-F5344CB8AC3E}">
        <p14:creationId xmlns:p14="http://schemas.microsoft.com/office/powerpoint/2010/main" val="9909162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Slottee</a:t>
            </a:r>
            <a:endParaRPr lang="en-US"/>
          </a:p>
        </p:txBody>
      </p:sp>
      <p:sp>
        <p:nvSpPr>
          <p:cNvPr id="4" name="Slide Number Placeholder 3"/>
          <p:cNvSpPr>
            <a:spLocks noGrp="1"/>
          </p:cNvSpPr>
          <p:nvPr>
            <p:ph type="sldNum" sz="quarter" idx="10"/>
          </p:nvPr>
        </p:nvSpPr>
        <p:spPr/>
        <p:txBody>
          <a:bodyPr/>
          <a:lstStyle/>
          <a:p>
            <a:fld id="{DDE2A7A1-CA0C-4CE8-80F3-7C27C6743764}" type="slidenum">
              <a:rPr lang="en-US" smtClean="0"/>
              <a:t>20</a:t>
            </a:fld>
            <a:endParaRPr lang="en-US"/>
          </a:p>
        </p:txBody>
      </p:sp>
    </p:spTree>
    <p:extLst>
      <p:ext uri="{BB962C8B-B14F-4D97-AF65-F5344CB8AC3E}">
        <p14:creationId xmlns:p14="http://schemas.microsoft.com/office/powerpoint/2010/main" val="37875270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Slottee</a:t>
            </a:r>
            <a:endParaRPr lang="en-US"/>
          </a:p>
        </p:txBody>
      </p:sp>
      <p:sp>
        <p:nvSpPr>
          <p:cNvPr id="4" name="Slide Number Placeholder 3"/>
          <p:cNvSpPr>
            <a:spLocks noGrp="1"/>
          </p:cNvSpPr>
          <p:nvPr>
            <p:ph type="sldNum" sz="quarter" idx="10"/>
          </p:nvPr>
        </p:nvSpPr>
        <p:spPr/>
        <p:txBody>
          <a:bodyPr/>
          <a:lstStyle/>
          <a:p>
            <a:fld id="{DDE2A7A1-CA0C-4CE8-80F3-7C27C6743764}" type="slidenum">
              <a:rPr lang="en-US" smtClean="0"/>
              <a:t>21</a:t>
            </a:fld>
            <a:endParaRPr lang="en-US"/>
          </a:p>
        </p:txBody>
      </p:sp>
    </p:spTree>
    <p:extLst>
      <p:ext uri="{BB962C8B-B14F-4D97-AF65-F5344CB8AC3E}">
        <p14:creationId xmlns:p14="http://schemas.microsoft.com/office/powerpoint/2010/main" val="31924367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March</a:t>
            </a:r>
            <a:endParaRPr lang="en-US"/>
          </a:p>
        </p:txBody>
      </p:sp>
      <p:sp>
        <p:nvSpPr>
          <p:cNvPr id="4" name="Slide Number Placeholder 3"/>
          <p:cNvSpPr>
            <a:spLocks noGrp="1"/>
          </p:cNvSpPr>
          <p:nvPr>
            <p:ph type="sldNum" sz="quarter" idx="10"/>
          </p:nvPr>
        </p:nvSpPr>
        <p:spPr/>
        <p:txBody>
          <a:bodyPr/>
          <a:lstStyle/>
          <a:p>
            <a:fld id="{DDE2A7A1-CA0C-4CE8-80F3-7C27C6743764}" type="slidenum">
              <a:rPr lang="en-US" smtClean="0"/>
              <a:t>22</a:t>
            </a:fld>
            <a:endParaRPr lang="en-US"/>
          </a:p>
        </p:txBody>
      </p:sp>
    </p:spTree>
    <p:extLst>
      <p:ext uri="{BB962C8B-B14F-4D97-AF65-F5344CB8AC3E}">
        <p14:creationId xmlns:p14="http://schemas.microsoft.com/office/powerpoint/2010/main" val="16904006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March</a:t>
            </a:r>
            <a:endParaRPr lang="en-US"/>
          </a:p>
        </p:txBody>
      </p:sp>
      <p:sp>
        <p:nvSpPr>
          <p:cNvPr id="4" name="Slide Number Placeholder 3"/>
          <p:cNvSpPr>
            <a:spLocks noGrp="1"/>
          </p:cNvSpPr>
          <p:nvPr>
            <p:ph type="sldNum" sz="quarter" idx="10"/>
          </p:nvPr>
        </p:nvSpPr>
        <p:spPr/>
        <p:txBody>
          <a:bodyPr/>
          <a:lstStyle/>
          <a:p>
            <a:fld id="{DDE2A7A1-CA0C-4CE8-80F3-7C27C6743764}" type="slidenum">
              <a:rPr lang="en-US" smtClean="0"/>
              <a:t>23</a:t>
            </a:fld>
            <a:endParaRPr lang="en-US"/>
          </a:p>
        </p:txBody>
      </p:sp>
    </p:spTree>
    <p:extLst>
      <p:ext uri="{BB962C8B-B14F-4D97-AF65-F5344CB8AC3E}">
        <p14:creationId xmlns:p14="http://schemas.microsoft.com/office/powerpoint/2010/main" val="383769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Slottee</a:t>
            </a:r>
            <a:endParaRPr lang="en-US"/>
          </a:p>
        </p:txBody>
      </p:sp>
      <p:sp>
        <p:nvSpPr>
          <p:cNvPr id="4" name="Slide Number Placeholder 3"/>
          <p:cNvSpPr>
            <a:spLocks noGrp="1"/>
          </p:cNvSpPr>
          <p:nvPr>
            <p:ph type="sldNum" sz="quarter" idx="10"/>
          </p:nvPr>
        </p:nvSpPr>
        <p:spPr/>
        <p:txBody>
          <a:bodyPr/>
          <a:lstStyle/>
          <a:p>
            <a:fld id="{DDE2A7A1-CA0C-4CE8-80F3-7C27C6743764}" type="slidenum">
              <a:rPr lang="en-US" smtClean="0"/>
              <a:t>6</a:t>
            </a:fld>
            <a:endParaRPr lang="en-US"/>
          </a:p>
        </p:txBody>
      </p:sp>
    </p:spTree>
    <p:extLst>
      <p:ext uri="{BB962C8B-B14F-4D97-AF65-F5344CB8AC3E}">
        <p14:creationId xmlns:p14="http://schemas.microsoft.com/office/powerpoint/2010/main" val="6422403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Slottee</a:t>
            </a:r>
            <a:endParaRPr lang="en-US"/>
          </a:p>
        </p:txBody>
      </p:sp>
      <p:sp>
        <p:nvSpPr>
          <p:cNvPr id="4" name="Slide Number Placeholder 3"/>
          <p:cNvSpPr>
            <a:spLocks noGrp="1"/>
          </p:cNvSpPr>
          <p:nvPr>
            <p:ph type="sldNum" sz="quarter" idx="10"/>
          </p:nvPr>
        </p:nvSpPr>
        <p:spPr/>
        <p:txBody>
          <a:bodyPr/>
          <a:lstStyle/>
          <a:p>
            <a:fld id="{DDE2A7A1-CA0C-4CE8-80F3-7C27C6743764}" type="slidenum">
              <a:rPr lang="en-US" smtClean="0"/>
              <a:t>24</a:t>
            </a:fld>
            <a:endParaRPr lang="en-US"/>
          </a:p>
        </p:txBody>
      </p:sp>
    </p:spTree>
    <p:extLst>
      <p:ext uri="{BB962C8B-B14F-4D97-AF65-F5344CB8AC3E}">
        <p14:creationId xmlns:p14="http://schemas.microsoft.com/office/powerpoint/2010/main" val="8862619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Broussard</a:t>
            </a:r>
            <a:endParaRPr lang="en-US"/>
          </a:p>
        </p:txBody>
      </p:sp>
      <p:sp>
        <p:nvSpPr>
          <p:cNvPr id="4" name="Slide Number Placeholder 3"/>
          <p:cNvSpPr>
            <a:spLocks noGrp="1"/>
          </p:cNvSpPr>
          <p:nvPr>
            <p:ph type="sldNum" sz="quarter" idx="10"/>
          </p:nvPr>
        </p:nvSpPr>
        <p:spPr/>
        <p:txBody>
          <a:bodyPr/>
          <a:lstStyle/>
          <a:p>
            <a:fld id="{DDE2A7A1-CA0C-4CE8-80F3-7C27C6743764}" type="slidenum">
              <a:rPr lang="en-US" smtClean="0"/>
              <a:t>25</a:t>
            </a:fld>
            <a:endParaRPr lang="en-US"/>
          </a:p>
        </p:txBody>
      </p:sp>
    </p:spTree>
    <p:extLst>
      <p:ext uri="{BB962C8B-B14F-4D97-AF65-F5344CB8AC3E}">
        <p14:creationId xmlns:p14="http://schemas.microsoft.com/office/powerpoint/2010/main" val="30992465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March</a:t>
            </a:r>
            <a:r>
              <a:rPr lang="en-US" baseline="0" smtClean="0"/>
              <a:t> </a:t>
            </a:r>
            <a:endParaRPr lang="en-US"/>
          </a:p>
        </p:txBody>
      </p:sp>
      <p:sp>
        <p:nvSpPr>
          <p:cNvPr id="4" name="Slide Number Placeholder 3"/>
          <p:cNvSpPr>
            <a:spLocks noGrp="1"/>
          </p:cNvSpPr>
          <p:nvPr>
            <p:ph type="sldNum" sz="quarter" idx="10"/>
          </p:nvPr>
        </p:nvSpPr>
        <p:spPr/>
        <p:txBody>
          <a:bodyPr/>
          <a:lstStyle/>
          <a:p>
            <a:fld id="{DDE2A7A1-CA0C-4CE8-80F3-7C27C6743764}" type="slidenum">
              <a:rPr lang="en-US" smtClean="0"/>
              <a:t>26</a:t>
            </a:fld>
            <a:endParaRPr lang="en-US"/>
          </a:p>
        </p:txBody>
      </p:sp>
    </p:spTree>
    <p:extLst>
      <p:ext uri="{BB962C8B-B14F-4D97-AF65-F5344CB8AC3E}">
        <p14:creationId xmlns:p14="http://schemas.microsoft.com/office/powerpoint/2010/main" val="20528186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Slottee</a:t>
            </a:r>
            <a:endParaRPr lang="en-US"/>
          </a:p>
        </p:txBody>
      </p:sp>
      <p:sp>
        <p:nvSpPr>
          <p:cNvPr id="4" name="Slide Number Placeholder 3"/>
          <p:cNvSpPr>
            <a:spLocks noGrp="1"/>
          </p:cNvSpPr>
          <p:nvPr>
            <p:ph type="sldNum" sz="quarter" idx="10"/>
          </p:nvPr>
        </p:nvSpPr>
        <p:spPr/>
        <p:txBody>
          <a:bodyPr/>
          <a:lstStyle/>
          <a:p>
            <a:fld id="{DDE2A7A1-CA0C-4CE8-80F3-7C27C6743764}" type="slidenum">
              <a:rPr lang="en-US" smtClean="0"/>
              <a:t>27</a:t>
            </a:fld>
            <a:endParaRPr lang="en-US"/>
          </a:p>
        </p:txBody>
      </p:sp>
    </p:spTree>
    <p:extLst>
      <p:ext uri="{BB962C8B-B14F-4D97-AF65-F5344CB8AC3E}">
        <p14:creationId xmlns:p14="http://schemas.microsoft.com/office/powerpoint/2010/main" val="27970464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Broussard</a:t>
            </a:r>
            <a:endParaRPr lang="en-US"/>
          </a:p>
        </p:txBody>
      </p:sp>
      <p:sp>
        <p:nvSpPr>
          <p:cNvPr id="4" name="Slide Number Placeholder 3"/>
          <p:cNvSpPr>
            <a:spLocks noGrp="1"/>
          </p:cNvSpPr>
          <p:nvPr>
            <p:ph type="sldNum" sz="quarter" idx="10"/>
          </p:nvPr>
        </p:nvSpPr>
        <p:spPr/>
        <p:txBody>
          <a:bodyPr/>
          <a:lstStyle/>
          <a:p>
            <a:fld id="{DDE2A7A1-CA0C-4CE8-80F3-7C27C6743764}" type="slidenum">
              <a:rPr lang="en-US" smtClean="0"/>
              <a:t>28</a:t>
            </a:fld>
            <a:endParaRPr lang="en-US"/>
          </a:p>
        </p:txBody>
      </p:sp>
    </p:spTree>
    <p:extLst>
      <p:ext uri="{BB962C8B-B14F-4D97-AF65-F5344CB8AC3E}">
        <p14:creationId xmlns:p14="http://schemas.microsoft.com/office/powerpoint/2010/main" val="26999194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Slottee</a:t>
            </a:r>
            <a:endParaRPr lang="en-US"/>
          </a:p>
        </p:txBody>
      </p:sp>
      <p:sp>
        <p:nvSpPr>
          <p:cNvPr id="4" name="Slide Number Placeholder 3"/>
          <p:cNvSpPr>
            <a:spLocks noGrp="1"/>
          </p:cNvSpPr>
          <p:nvPr>
            <p:ph type="sldNum" sz="quarter" idx="10"/>
          </p:nvPr>
        </p:nvSpPr>
        <p:spPr/>
        <p:txBody>
          <a:bodyPr/>
          <a:lstStyle/>
          <a:p>
            <a:fld id="{DDE2A7A1-CA0C-4CE8-80F3-7C27C6743764}" type="slidenum">
              <a:rPr lang="en-US" smtClean="0"/>
              <a:t>29</a:t>
            </a:fld>
            <a:endParaRPr lang="en-US"/>
          </a:p>
        </p:txBody>
      </p:sp>
    </p:spTree>
    <p:extLst>
      <p:ext uri="{BB962C8B-B14F-4D97-AF65-F5344CB8AC3E}">
        <p14:creationId xmlns:p14="http://schemas.microsoft.com/office/powerpoint/2010/main" val="39496430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March</a:t>
            </a:r>
            <a:endParaRPr lang="en-US"/>
          </a:p>
        </p:txBody>
      </p:sp>
      <p:sp>
        <p:nvSpPr>
          <p:cNvPr id="4" name="Slide Number Placeholder 3"/>
          <p:cNvSpPr>
            <a:spLocks noGrp="1"/>
          </p:cNvSpPr>
          <p:nvPr>
            <p:ph type="sldNum" sz="quarter" idx="10"/>
          </p:nvPr>
        </p:nvSpPr>
        <p:spPr/>
        <p:txBody>
          <a:bodyPr/>
          <a:lstStyle/>
          <a:p>
            <a:fld id="{DDE2A7A1-CA0C-4CE8-80F3-7C27C6743764}" type="slidenum">
              <a:rPr lang="en-US" smtClean="0"/>
              <a:t>30</a:t>
            </a:fld>
            <a:endParaRPr lang="en-US"/>
          </a:p>
        </p:txBody>
      </p:sp>
    </p:spTree>
    <p:extLst>
      <p:ext uri="{BB962C8B-B14F-4D97-AF65-F5344CB8AC3E}">
        <p14:creationId xmlns:p14="http://schemas.microsoft.com/office/powerpoint/2010/main" val="7402178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Slottee</a:t>
            </a:r>
            <a:endParaRPr lang="en-US"/>
          </a:p>
        </p:txBody>
      </p:sp>
      <p:sp>
        <p:nvSpPr>
          <p:cNvPr id="4" name="Slide Number Placeholder 3"/>
          <p:cNvSpPr>
            <a:spLocks noGrp="1"/>
          </p:cNvSpPr>
          <p:nvPr>
            <p:ph type="sldNum" sz="quarter" idx="10"/>
          </p:nvPr>
        </p:nvSpPr>
        <p:spPr/>
        <p:txBody>
          <a:bodyPr/>
          <a:lstStyle/>
          <a:p>
            <a:fld id="{DDE2A7A1-CA0C-4CE8-80F3-7C27C6743764}" type="slidenum">
              <a:rPr lang="en-US" smtClean="0"/>
              <a:t>31</a:t>
            </a:fld>
            <a:endParaRPr lang="en-US"/>
          </a:p>
        </p:txBody>
      </p:sp>
    </p:spTree>
    <p:extLst>
      <p:ext uri="{BB962C8B-B14F-4D97-AF65-F5344CB8AC3E}">
        <p14:creationId xmlns:p14="http://schemas.microsoft.com/office/powerpoint/2010/main" val="23810173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March</a:t>
            </a:r>
            <a:endParaRPr lang="en-US"/>
          </a:p>
        </p:txBody>
      </p:sp>
      <p:sp>
        <p:nvSpPr>
          <p:cNvPr id="4" name="Slide Number Placeholder 3"/>
          <p:cNvSpPr>
            <a:spLocks noGrp="1"/>
          </p:cNvSpPr>
          <p:nvPr>
            <p:ph type="sldNum" sz="quarter" idx="10"/>
          </p:nvPr>
        </p:nvSpPr>
        <p:spPr/>
        <p:txBody>
          <a:bodyPr/>
          <a:lstStyle/>
          <a:p>
            <a:fld id="{DDE2A7A1-CA0C-4CE8-80F3-7C27C6743764}" type="slidenum">
              <a:rPr lang="en-US" smtClean="0"/>
              <a:t>32</a:t>
            </a:fld>
            <a:endParaRPr lang="en-US"/>
          </a:p>
        </p:txBody>
      </p:sp>
    </p:spTree>
    <p:extLst>
      <p:ext uri="{BB962C8B-B14F-4D97-AF65-F5344CB8AC3E}">
        <p14:creationId xmlns:p14="http://schemas.microsoft.com/office/powerpoint/2010/main" val="13049664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Slottee</a:t>
            </a:r>
            <a:endParaRPr lang="en-US"/>
          </a:p>
        </p:txBody>
      </p:sp>
      <p:sp>
        <p:nvSpPr>
          <p:cNvPr id="4" name="Slide Number Placeholder 3"/>
          <p:cNvSpPr>
            <a:spLocks noGrp="1"/>
          </p:cNvSpPr>
          <p:nvPr>
            <p:ph type="sldNum" sz="quarter" idx="10"/>
          </p:nvPr>
        </p:nvSpPr>
        <p:spPr/>
        <p:txBody>
          <a:bodyPr/>
          <a:lstStyle/>
          <a:p>
            <a:fld id="{DDE2A7A1-CA0C-4CE8-80F3-7C27C6743764}" type="slidenum">
              <a:rPr lang="en-US" smtClean="0"/>
              <a:t>33</a:t>
            </a:fld>
            <a:endParaRPr lang="en-US"/>
          </a:p>
        </p:txBody>
      </p:sp>
    </p:spTree>
    <p:extLst>
      <p:ext uri="{BB962C8B-B14F-4D97-AF65-F5344CB8AC3E}">
        <p14:creationId xmlns:p14="http://schemas.microsoft.com/office/powerpoint/2010/main" val="620639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Slottee</a:t>
            </a:r>
            <a:endParaRPr lang="en-US"/>
          </a:p>
        </p:txBody>
      </p:sp>
      <p:sp>
        <p:nvSpPr>
          <p:cNvPr id="4" name="Slide Number Placeholder 3"/>
          <p:cNvSpPr>
            <a:spLocks noGrp="1"/>
          </p:cNvSpPr>
          <p:nvPr>
            <p:ph type="sldNum" sz="quarter" idx="10"/>
          </p:nvPr>
        </p:nvSpPr>
        <p:spPr/>
        <p:txBody>
          <a:bodyPr/>
          <a:lstStyle/>
          <a:p>
            <a:fld id="{DDE2A7A1-CA0C-4CE8-80F3-7C27C6743764}" type="slidenum">
              <a:rPr lang="en-US" smtClean="0"/>
              <a:t>7</a:t>
            </a:fld>
            <a:endParaRPr lang="en-US"/>
          </a:p>
        </p:txBody>
      </p:sp>
    </p:spTree>
    <p:extLst>
      <p:ext uri="{BB962C8B-B14F-4D97-AF65-F5344CB8AC3E}">
        <p14:creationId xmlns:p14="http://schemas.microsoft.com/office/powerpoint/2010/main" val="12482031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Broussard</a:t>
            </a:r>
            <a:endParaRPr lang="en-US"/>
          </a:p>
        </p:txBody>
      </p:sp>
      <p:sp>
        <p:nvSpPr>
          <p:cNvPr id="4" name="Slide Number Placeholder 3"/>
          <p:cNvSpPr>
            <a:spLocks noGrp="1"/>
          </p:cNvSpPr>
          <p:nvPr>
            <p:ph type="sldNum" sz="quarter" idx="10"/>
          </p:nvPr>
        </p:nvSpPr>
        <p:spPr/>
        <p:txBody>
          <a:bodyPr/>
          <a:lstStyle/>
          <a:p>
            <a:fld id="{DDE2A7A1-CA0C-4CE8-80F3-7C27C6743764}" type="slidenum">
              <a:rPr lang="en-US" smtClean="0"/>
              <a:t>34</a:t>
            </a:fld>
            <a:endParaRPr lang="en-US"/>
          </a:p>
        </p:txBody>
      </p:sp>
    </p:spTree>
    <p:extLst>
      <p:ext uri="{BB962C8B-B14F-4D97-AF65-F5344CB8AC3E}">
        <p14:creationId xmlns:p14="http://schemas.microsoft.com/office/powerpoint/2010/main" val="15913179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March</a:t>
            </a:r>
            <a:r>
              <a:rPr lang="en-US" baseline="0" smtClean="0"/>
              <a:t> </a:t>
            </a:r>
            <a:endParaRPr lang="en-US"/>
          </a:p>
        </p:txBody>
      </p:sp>
      <p:sp>
        <p:nvSpPr>
          <p:cNvPr id="4" name="Slide Number Placeholder 3"/>
          <p:cNvSpPr>
            <a:spLocks noGrp="1"/>
          </p:cNvSpPr>
          <p:nvPr>
            <p:ph type="sldNum" sz="quarter" idx="10"/>
          </p:nvPr>
        </p:nvSpPr>
        <p:spPr/>
        <p:txBody>
          <a:bodyPr/>
          <a:lstStyle/>
          <a:p>
            <a:fld id="{DDE2A7A1-CA0C-4CE8-80F3-7C27C6743764}" type="slidenum">
              <a:rPr lang="en-US" smtClean="0"/>
              <a:t>35</a:t>
            </a:fld>
            <a:endParaRPr lang="en-US"/>
          </a:p>
        </p:txBody>
      </p:sp>
    </p:spTree>
    <p:extLst>
      <p:ext uri="{BB962C8B-B14F-4D97-AF65-F5344CB8AC3E}">
        <p14:creationId xmlns:p14="http://schemas.microsoft.com/office/powerpoint/2010/main" val="5879119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Slottee</a:t>
            </a:r>
            <a:endParaRPr lang="en-US"/>
          </a:p>
        </p:txBody>
      </p:sp>
      <p:sp>
        <p:nvSpPr>
          <p:cNvPr id="4" name="Slide Number Placeholder 3"/>
          <p:cNvSpPr>
            <a:spLocks noGrp="1"/>
          </p:cNvSpPr>
          <p:nvPr>
            <p:ph type="sldNum" sz="quarter" idx="10"/>
          </p:nvPr>
        </p:nvSpPr>
        <p:spPr/>
        <p:txBody>
          <a:bodyPr/>
          <a:lstStyle/>
          <a:p>
            <a:fld id="{DDE2A7A1-CA0C-4CE8-80F3-7C27C6743764}" type="slidenum">
              <a:rPr lang="en-US" smtClean="0"/>
              <a:t>36</a:t>
            </a:fld>
            <a:endParaRPr lang="en-US"/>
          </a:p>
        </p:txBody>
      </p:sp>
    </p:spTree>
    <p:extLst>
      <p:ext uri="{BB962C8B-B14F-4D97-AF65-F5344CB8AC3E}">
        <p14:creationId xmlns:p14="http://schemas.microsoft.com/office/powerpoint/2010/main" val="6055694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March</a:t>
            </a:r>
            <a:endParaRPr lang="en-US"/>
          </a:p>
        </p:txBody>
      </p:sp>
      <p:sp>
        <p:nvSpPr>
          <p:cNvPr id="4" name="Slide Number Placeholder 3"/>
          <p:cNvSpPr>
            <a:spLocks noGrp="1"/>
          </p:cNvSpPr>
          <p:nvPr>
            <p:ph type="sldNum" sz="quarter" idx="10"/>
          </p:nvPr>
        </p:nvSpPr>
        <p:spPr/>
        <p:txBody>
          <a:bodyPr/>
          <a:lstStyle/>
          <a:p>
            <a:fld id="{DDE2A7A1-CA0C-4CE8-80F3-7C27C6743764}" type="slidenum">
              <a:rPr lang="en-US" smtClean="0"/>
              <a:t>8</a:t>
            </a:fld>
            <a:endParaRPr lang="en-US"/>
          </a:p>
        </p:txBody>
      </p:sp>
    </p:spTree>
    <p:extLst>
      <p:ext uri="{BB962C8B-B14F-4D97-AF65-F5344CB8AC3E}">
        <p14:creationId xmlns:p14="http://schemas.microsoft.com/office/powerpoint/2010/main" val="548657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March</a:t>
            </a:r>
            <a:endParaRPr lang="en-US"/>
          </a:p>
        </p:txBody>
      </p:sp>
      <p:sp>
        <p:nvSpPr>
          <p:cNvPr id="4" name="Slide Number Placeholder 3"/>
          <p:cNvSpPr>
            <a:spLocks noGrp="1"/>
          </p:cNvSpPr>
          <p:nvPr>
            <p:ph type="sldNum" sz="quarter" idx="10"/>
          </p:nvPr>
        </p:nvSpPr>
        <p:spPr/>
        <p:txBody>
          <a:bodyPr/>
          <a:lstStyle/>
          <a:p>
            <a:fld id="{DDE2A7A1-CA0C-4CE8-80F3-7C27C6743764}" type="slidenum">
              <a:rPr lang="en-US" smtClean="0"/>
              <a:t>9</a:t>
            </a:fld>
            <a:endParaRPr lang="en-US"/>
          </a:p>
        </p:txBody>
      </p:sp>
    </p:spTree>
    <p:extLst>
      <p:ext uri="{BB962C8B-B14F-4D97-AF65-F5344CB8AC3E}">
        <p14:creationId xmlns:p14="http://schemas.microsoft.com/office/powerpoint/2010/main" val="18988631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March</a:t>
            </a:r>
            <a:endParaRPr lang="en-US"/>
          </a:p>
        </p:txBody>
      </p:sp>
      <p:sp>
        <p:nvSpPr>
          <p:cNvPr id="4" name="Slide Number Placeholder 3"/>
          <p:cNvSpPr>
            <a:spLocks noGrp="1"/>
          </p:cNvSpPr>
          <p:nvPr>
            <p:ph type="sldNum" sz="quarter" idx="10"/>
          </p:nvPr>
        </p:nvSpPr>
        <p:spPr/>
        <p:txBody>
          <a:bodyPr/>
          <a:lstStyle/>
          <a:p>
            <a:fld id="{DDE2A7A1-CA0C-4CE8-80F3-7C27C6743764}" type="slidenum">
              <a:rPr lang="en-US" smtClean="0"/>
              <a:t>10</a:t>
            </a:fld>
            <a:endParaRPr lang="en-US"/>
          </a:p>
        </p:txBody>
      </p:sp>
    </p:spTree>
    <p:extLst>
      <p:ext uri="{BB962C8B-B14F-4D97-AF65-F5344CB8AC3E}">
        <p14:creationId xmlns:p14="http://schemas.microsoft.com/office/powerpoint/2010/main" val="7722038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Broussard</a:t>
            </a:r>
            <a:endParaRPr lang="en-US"/>
          </a:p>
        </p:txBody>
      </p:sp>
      <p:sp>
        <p:nvSpPr>
          <p:cNvPr id="4" name="Slide Number Placeholder 3"/>
          <p:cNvSpPr>
            <a:spLocks noGrp="1"/>
          </p:cNvSpPr>
          <p:nvPr>
            <p:ph type="sldNum" sz="quarter" idx="10"/>
          </p:nvPr>
        </p:nvSpPr>
        <p:spPr/>
        <p:txBody>
          <a:bodyPr/>
          <a:lstStyle/>
          <a:p>
            <a:fld id="{DDE2A7A1-CA0C-4CE8-80F3-7C27C6743764}" type="slidenum">
              <a:rPr lang="en-US" smtClean="0"/>
              <a:t>11</a:t>
            </a:fld>
            <a:endParaRPr lang="en-US"/>
          </a:p>
        </p:txBody>
      </p:sp>
    </p:spTree>
    <p:extLst>
      <p:ext uri="{BB962C8B-B14F-4D97-AF65-F5344CB8AC3E}">
        <p14:creationId xmlns:p14="http://schemas.microsoft.com/office/powerpoint/2010/main" val="16402019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Broussard</a:t>
            </a:r>
            <a:r>
              <a:rPr lang="en-US" baseline="0" smtClean="0"/>
              <a:t> </a:t>
            </a:r>
            <a:endParaRPr lang="en-US"/>
          </a:p>
        </p:txBody>
      </p:sp>
      <p:sp>
        <p:nvSpPr>
          <p:cNvPr id="4" name="Slide Number Placeholder 3"/>
          <p:cNvSpPr>
            <a:spLocks noGrp="1"/>
          </p:cNvSpPr>
          <p:nvPr>
            <p:ph type="sldNum" sz="quarter" idx="10"/>
          </p:nvPr>
        </p:nvSpPr>
        <p:spPr/>
        <p:txBody>
          <a:bodyPr/>
          <a:lstStyle/>
          <a:p>
            <a:fld id="{DDE2A7A1-CA0C-4CE8-80F3-7C27C6743764}" type="slidenum">
              <a:rPr lang="en-US" smtClean="0"/>
              <a:t>12</a:t>
            </a:fld>
            <a:endParaRPr lang="en-US"/>
          </a:p>
        </p:txBody>
      </p:sp>
    </p:spTree>
    <p:extLst>
      <p:ext uri="{BB962C8B-B14F-4D97-AF65-F5344CB8AC3E}">
        <p14:creationId xmlns:p14="http://schemas.microsoft.com/office/powerpoint/2010/main" val="34480217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Broussard</a:t>
            </a:r>
            <a:endParaRPr lang="en-US"/>
          </a:p>
        </p:txBody>
      </p:sp>
      <p:sp>
        <p:nvSpPr>
          <p:cNvPr id="4" name="Slide Number Placeholder 3"/>
          <p:cNvSpPr>
            <a:spLocks noGrp="1"/>
          </p:cNvSpPr>
          <p:nvPr>
            <p:ph type="sldNum" sz="quarter" idx="10"/>
          </p:nvPr>
        </p:nvSpPr>
        <p:spPr/>
        <p:txBody>
          <a:bodyPr/>
          <a:lstStyle/>
          <a:p>
            <a:fld id="{DDE2A7A1-CA0C-4CE8-80F3-7C27C6743764}" type="slidenum">
              <a:rPr lang="en-US" smtClean="0"/>
              <a:t>13</a:t>
            </a:fld>
            <a:endParaRPr lang="en-US"/>
          </a:p>
        </p:txBody>
      </p:sp>
    </p:spTree>
    <p:extLst>
      <p:ext uri="{BB962C8B-B14F-4D97-AF65-F5344CB8AC3E}">
        <p14:creationId xmlns:p14="http://schemas.microsoft.com/office/powerpoint/2010/main" val="425977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 O1">
    <p:spTree>
      <p:nvGrpSpPr>
        <p:cNvPr id="1" name=""/>
        <p:cNvGrpSpPr/>
        <p:nvPr/>
      </p:nvGrpSpPr>
      <p:grpSpPr>
        <a:xfrm>
          <a:off x="0" y="0"/>
          <a:ext cx="0" cy="0"/>
          <a:chOff x="0" y="0"/>
          <a:chExt cx="0" cy="0"/>
        </a:xfrm>
      </p:grpSpPr>
      <p:pic>
        <p:nvPicPr>
          <p:cNvPr id="13" name="Picture 12" descr="A red and blue rectangles&#10;&#10;Description automatically generated">
            <a:extLst>
              <a:ext uri="{FF2B5EF4-FFF2-40B4-BE49-F238E27FC236}">
                <a16:creationId xmlns:a16="http://schemas.microsoft.com/office/drawing/2014/main" id="{CE8ADB8D-A0DE-6107-80F7-56ED29F1A73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62" y="0"/>
            <a:ext cx="12182476" cy="6858000"/>
          </a:xfrm>
          <a:prstGeom prst="rect">
            <a:avLst/>
          </a:prstGeom>
        </p:spPr>
      </p:pic>
      <p:sp>
        <p:nvSpPr>
          <p:cNvPr id="4" name="Rectangle 3">
            <a:extLst>
              <a:ext uri="{FF2B5EF4-FFF2-40B4-BE49-F238E27FC236}">
                <a16:creationId xmlns:a16="http://schemas.microsoft.com/office/drawing/2014/main" id="{997DF8BA-033F-B38B-B223-1BF2F4427DDB}"/>
              </a:ext>
            </a:extLst>
          </p:cNvPr>
          <p:cNvSpPr/>
          <p:nvPr userDrawn="1"/>
        </p:nvSpPr>
        <p:spPr>
          <a:xfrm>
            <a:off x="0" y="834887"/>
            <a:ext cx="12182477" cy="43872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98C15B-7720-910F-DFB4-FE26D03AC251}"/>
              </a:ext>
            </a:extLst>
          </p:cNvPr>
          <p:cNvSpPr>
            <a:spLocks noGrp="1"/>
          </p:cNvSpPr>
          <p:nvPr>
            <p:ph type="ctrTitle" hasCustomPrompt="1"/>
          </p:nvPr>
        </p:nvSpPr>
        <p:spPr>
          <a:xfrm>
            <a:off x="6400727" y="1879091"/>
            <a:ext cx="5022239" cy="2465400"/>
          </a:xfrm>
        </p:spPr>
        <p:txBody>
          <a:bodyPr anchor="b">
            <a:normAutofit/>
          </a:bodyPr>
          <a:lstStyle>
            <a:lvl1pPr algn="l">
              <a:lnSpc>
                <a:spcPct val="85000"/>
              </a:lnSpc>
              <a:defRPr sz="3200" b="1" baseline="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r>
              <a:rPr lang="en-US" smtClean="0"/>
              <a:t>Teaming Agreement Horror Stories: How to Prevent Them and What to Do if They Happen</a:t>
            </a:r>
            <a:endParaRPr lang="en-US" dirty="0"/>
          </a:p>
        </p:txBody>
      </p:sp>
      <p:sp>
        <p:nvSpPr>
          <p:cNvPr id="3" name="Subtitle 2">
            <a:extLst>
              <a:ext uri="{FF2B5EF4-FFF2-40B4-BE49-F238E27FC236}">
                <a16:creationId xmlns:a16="http://schemas.microsoft.com/office/drawing/2014/main" id="{4D6DB4A1-0445-363B-CF85-02049F19EE7E}"/>
              </a:ext>
            </a:extLst>
          </p:cNvPr>
          <p:cNvSpPr>
            <a:spLocks noGrp="1"/>
          </p:cNvSpPr>
          <p:nvPr>
            <p:ph type="subTitle" idx="1" hasCustomPrompt="1"/>
          </p:nvPr>
        </p:nvSpPr>
        <p:spPr>
          <a:xfrm>
            <a:off x="661180" y="5820042"/>
            <a:ext cx="7051585" cy="440080"/>
          </a:xfrm>
        </p:spPr>
        <p:txBody>
          <a:bodyPr>
            <a:normAutofit/>
          </a:bodyPr>
          <a:lstStyle>
            <a:lvl1pPr marL="0" indent="0" algn="l">
              <a:buNone/>
              <a:defRPr sz="2000" baseline="0">
                <a:solidFill>
                  <a:srgbClr val="BCBEC0"/>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Andrew March, Chris Slottee, Jacob Broussard</a:t>
            </a:r>
            <a:endParaRPr lang="en-US" dirty="0"/>
          </a:p>
        </p:txBody>
      </p:sp>
      <p:pic>
        <p:nvPicPr>
          <p:cNvPr id="15" name="Picture 14" descr="A logo with a black background&#10;&#10;Description automatically generated">
            <a:extLst>
              <a:ext uri="{FF2B5EF4-FFF2-40B4-BE49-F238E27FC236}">
                <a16:creationId xmlns:a16="http://schemas.microsoft.com/office/drawing/2014/main" id="{99930086-7A01-C95F-3221-C67483148F1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212821" y="5020175"/>
            <a:ext cx="2639761" cy="2039815"/>
          </a:xfrm>
          <a:prstGeom prst="rect">
            <a:avLst/>
          </a:prstGeom>
        </p:spPr>
      </p:pic>
      <p:pic>
        <p:nvPicPr>
          <p:cNvPr id="6" name="Picture 5" descr="A black background with red text&#10;&#10;Description automatically generated">
            <a:extLst>
              <a:ext uri="{FF2B5EF4-FFF2-40B4-BE49-F238E27FC236}">
                <a16:creationId xmlns:a16="http://schemas.microsoft.com/office/drawing/2014/main" id="{0E201B62-620A-6DB5-3F9B-032419EF688C}"/>
              </a:ext>
            </a:extLst>
          </p:cNvPr>
          <p:cNvPicPr>
            <a:picLocks noChangeAspect="1"/>
          </p:cNvPicPr>
          <p:nvPr userDrawn="1"/>
        </p:nvPicPr>
        <p:blipFill>
          <a:blip r:embed="rId4"/>
          <a:stretch>
            <a:fillRect/>
          </a:stretch>
        </p:blipFill>
        <p:spPr>
          <a:xfrm>
            <a:off x="524428" y="1992374"/>
            <a:ext cx="5112027" cy="2072300"/>
          </a:xfrm>
          <a:prstGeom prst="rect">
            <a:avLst/>
          </a:prstGeom>
        </p:spPr>
      </p:pic>
      <p:sp>
        <p:nvSpPr>
          <p:cNvPr id="7" name="Rectangle 6">
            <a:extLst>
              <a:ext uri="{FF2B5EF4-FFF2-40B4-BE49-F238E27FC236}">
                <a16:creationId xmlns:a16="http://schemas.microsoft.com/office/drawing/2014/main" id="{72E43FD8-FC5B-61E8-4B94-065966187D6C}"/>
              </a:ext>
            </a:extLst>
          </p:cNvPr>
          <p:cNvSpPr/>
          <p:nvPr userDrawn="1"/>
        </p:nvSpPr>
        <p:spPr>
          <a:xfrm>
            <a:off x="7934177" y="5222161"/>
            <a:ext cx="656418" cy="1635839"/>
          </a:xfrm>
          <a:prstGeom prst="rect">
            <a:avLst/>
          </a:prstGeom>
          <a:solidFill>
            <a:srgbClr val="83A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1D24BFA-71CB-7E34-BB24-59D07833A689}"/>
              </a:ext>
            </a:extLst>
          </p:cNvPr>
          <p:cNvSpPr/>
          <p:nvPr userDrawn="1"/>
        </p:nvSpPr>
        <p:spPr>
          <a:xfrm>
            <a:off x="5920068" y="0"/>
            <a:ext cx="2929148" cy="822187"/>
          </a:xfrm>
          <a:prstGeom prst="rect">
            <a:avLst/>
          </a:prstGeom>
          <a:solidFill>
            <a:srgbClr val="62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57484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060B86-E090-A1FF-C501-641080D810AA}"/>
              </a:ext>
            </a:extLst>
          </p:cNvPr>
          <p:cNvSpPr/>
          <p:nvPr userDrawn="1"/>
        </p:nvSpPr>
        <p:spPr>
          <a:xfrm>
            <a:off x="0" y="0"/>
            <a:ext cx="8335108" cy="6858000"/>
          </a:xfrm>
          <a:prstGeom prst="rect">
            <a:avLst/>
          </a:prstGeom>
          <a:solidFill>
            <a:srgbClr val="83A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98A91A1F-0042-C837-171E-E31D4DFBA390}"/>
              </a:ext>
            </a:extLst>
          </p:cNvPr>
          <p:cNvSpPr/>
          <p:nvPr userDrawn="1"/>
        </p:nvSpPr>
        <p:spPr>
          <a:xfrm>
            <a:off x="6693877" y="0"/>
            <a:ext cx="5498122"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6" name="Content Placeholder 2">
            <a:extLst>
              <a:ext uri="{FF2B5EF4-FFF2-40B4-BE49-F238E27FC236}">
                <a16:creationId xmlns:a16="http://schemas.microsoft.com/office/drawing/2014/main" id="{27B26FAA-9B44-F293-CA92-54A7BECBB3C7}"/>
              </a:ext>
            </a:extLst>
          </p:cNvPr>
          <p:cNvSpPr>
            <a:spLocks noGrp="1"/>
          </p:cNvSpPr>
          <p:nvPr>
            <p:ph idx="1" hasCustomPrompt="1"/>
          </p:nvPr>
        </p:nvSpPr>
        <p:spPr>
          <a:xfrm>
            <a:off x="7151077" y="899059"/>
            <a:ext cx="4472887" cy="5307776"/>
          </a:xfrm>
        </p:spPr>
        <p:txBody>
          <a:bodyPr/>
          <a:lstStyle>
            <a:lvl1pPr>
              <a:defRPr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Insert content here.</a:t>
            </a:r>
          </a:p>
        </p:txBody>
      </p:sp>
      <p:sp>
        <p:nvSpPr>
          <p:cNvPr id="17" name="Title 1">
            <a:extLst>
              <a:ext uri="{FF2B5EF4-FFF2-40B4-BE49-F238E27FC236}">
                <a16:creationId xmlns:a16="http://schemas.microsoft.com/office/drawing/2014/main" id="{BE78A585-8300-39E8-4B30-129F46F9DDBF}"/>
              </a:ext>
            </a:extLst>
          </p:cNvPr>
          <p:cNvSpPr>
            <a:spLocks noGrp="1"/>
          </p:cNvSpPr>
          <p:nvPr>
            <p:ph type="ctrTitle"/>
          </p:nvPr>
        </p:nvSpPr>
        <p:spPr>
          <a:xfrm>
            <a:off x="815635" y="899059"/>
            <a:ext cx="3191742" cy="1553195"/>
          </a:xfrm>
        </p:spPr>
        <p:txBody>
          <a:bodyPr anchor="b">
            <a:noAutofit/>
          </a:bodyPr>
          <a:lstStyle>
            <a:lvl1pPr algn="l">
              <a:lnSpc>
                <a:spcPct val="85000"/>
              </a:lnSpc>
              <a:defRPr sz="5400" b="1">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endParaRPr lang="en-US" dirty="0"/>
          </a:p>
        </p:txBody>
      </p:sp>
    </p:spTree>
    <p:extLst>
      <p:ext uri="{BB962C8B-B14F-4D97-AF65-F5344CB8AC3E}">
        <p14:creationId xmlns:p14="http://schemas.microsoft.com/office/powerpoint/2010/main" val="27600384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B98692D-728B-5AE0-D9D3-8FFF6C232179}"/>
              </a:ext>
            </a:extLst>
          </p:cNvPr>
          <p:cNvSpPr/>
          <p:nvPr userDrawn="1"/>
        </p:nvSpPr>
        <p:spPr>
          <a:xfrm>
            <a:off x="0" y="0"/>
            <a:ext cx="7742582" cy="1413012"/>
          </a:xfrm>
          <a:prstGeom prst="rect">
            <a:avLst/>
          </a:prstGeom>
          <a:solidFill>
            <a:srgbClr val="0E2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5A54A4A-A61F-4CBF-BA26-404F1A89B348}"/>
              </a:ext>
            </a:extLst>
          </p:cNvPr>
          <p:cNvSpPr/>
          <p:nvPr userDrawn="1"/>
        </p:nvSpPr>
        <p:spPr>
          <a:xfrm>
            <a:off x="7742582" y="0"/>
            <a:ext cx="1361662" cy="1413012"/>
          </a:xfrm>
          <a:prstGeom prst="rect">
            <a:avLst/>
          </a:prstGeom>
          <a:solidFill>
            <a:srgbClr val="9913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90602A1-E998-1E1C-5588-8C4AA73F6458}"/>
              </a:ext>
            </a:extLst>
          </p:cNvPr>
          <p:cNvSpPr/>
          <p:nvPr userDrawn="1"/>
        </p:nvSpPr>
        <p:spPr>
          <a:xfrm>
            <a:off x="9104244" y="0"/>
            <a:ext cx="3087756" cy="1413012"/>
          </a:xfrm>
          <a:prstGeom prst="rect">
            <a:avLst/>
          </a:prstGeom>
          <a:solidFill>
            <a:srgbClr val="62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a:extLst>
              <a:ext uri="{FF2B5EF4-FFF2-40B4-BE49-F238E27FC236}">
                <a16:creationId xmlns:a16="http://schemas.microsoft.com/office/drawing/2014/main" id="{27B26FAA-9B44-F293-CA92-54A7BECBB3C7}"/>
              </a:ext>
            </a:extLst>
          </p:cNvPr>
          <p:cNvSpPr>
            <a:spLocks noGrp="1"/>
          </p:cNvSpPr>
          <p:nvPr>
            <p:ph idx="1" hasCustomPrompt="1"/>
          </p:nvPr>
        </p:nvSpPr>
        <p:spPr>
          <a:xfrm>
            <a:off x="751114" y="1594673"/>
            <a:ext cx="10742386" cy="4247327"/>
          </a:xfrm>
        </p:spPr>
        <p:txBody>
          <a:bodyPr/>
          <a:lstStyle>
            <a:lvl1pPr>
              <a:defRPr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Insert content here.</a:t>
            </a:r>
          </a:p>
        </p:txBody>
      </p:sp>
      <p:sp>
        <p:nvSpPr>
          <p:cNvPr id="17" name="Title 1">
            <a:extLst>
              <a:ext uri="{FF2B5EF4-FFF2-40B4-BE49-F238E27FC236}">
                <a16:creationId xmlns:a16="http://schemas.microsoft.com/office/drawing/2014/main" id="{BE78A585-8300-39E8-4B30-129F46F9DDBF}"/>
              </a:ext>
            </a:extLst>
          </p:cNvPr>
          <p:cNvSpPr>
            <a:spLocks noGrp="1"/>
          </p:cNvSpPr>
          <p:nvPr>
            <p:ph type="ctrTitle" hasCustomPrompt="1"/>
          </p:nvPr>
        </p:nvSpPr>
        <p:spPr>
          <a:xfrm>
            <a:off x="751114" y="519113"/>
            <a:ext cx="6335485" cy="582385"/>
          </a:xfrm>
        </p:spPr>
        <p:txBody>
          <a:bodyPr anchor="b">
            <a:noAutofit/>
          </a:bodyPr>
          <a:lstStyle>
            <a:lvl1pPr algn="l">
              <a:lnSpc>
                <a:spcPct val="85000"/>
              </a:lnSpc>
              <a:defRPr sz="4000" b="1">
                <a:solidFill>
                  <a:srgbClr val="83A2B9"/>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Slide Title</a:t>
            </a:r>
          </a:p>
        </p:txBody>
      </p:sp>
      <p:sp>
        <p:nvSpPr>
          <p:cNvPr id="3" name="Rectangle 2">
            <a:extLst>
              <a:ext uri="{FF2B5EF4-FFF2-40B4-BE49-F238E27FC236}">
                <a16:creationId xmlns:a16="http://schemas.microsoft.com/office/drawing/2014/main" id="{BA36756E-3668-7B5C-E777-C557B3BEB259}"/>
              </a:ext>
            </a:extLst>
          </p:cNvPr>
          <p:cNvSpPr/>
          <p:nvPr userDrawn="1"/>
        </p:nvSpPr>
        <p:spPr>
          <a:xfrm>
            <a:off x="0" y="6111240"/>
            <a:ext cx="12187238" cy="746760"/>
          </a:xfrm>
          <a:prstGeom prst="rect">
            <a:avLst/>
          </a:prstGeom>
          <a:solidFill>
            <a:srgbClr val="83A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5EF6978-7727-9F17-AD07-E710B5E6629D}"/>
              </a:ext>
            </a:extLst>
          </p:cNvPr>
          <p:cNvSpPr txBox="1"/>
          <p:nvPr userDrawn="1"/>
        </p:nvSpPr>
        <p:spPr>
          <a:xfrm>
            <a:off x="-1" y="6395937"/>
            <a:ext cx="12191999" cy="246221"/>
          </a:xfrm>
          <a:prstGeom prst="rect">
            <a:avLst/>
          </a:prstGeom>
          <a:noFill/>
        </p:spPr>
        <p:txBody>
          <a:bodyPr wrap="square" rtlCol="0">
            <a:spAutoFit/>
          </a:bodyPr>
          <a:lstStyle/>
          <a:p>
            <a:pPr algn="ctr"/>
            <a:r>
              <a:rPr lang="en-US" sz="1000" b="0" spc="300" dirty="0">
                <a:solidFill>
                  <a:srgbClr val="0E2C4F"/>
                </a:solidFill>
                <a:effectLst/>
                <a:latin typeface="Verdana" panose="020B0604030504040204" pitchFamily="34" charset="0"/>
                <a:ea typeface="Verdana" panose="020B0604030504040204" pitchFamily="34" charset="0"/>
                <a:cs typeface="Verdana" panose="020B0604030504040204" pitchFamily="34" charset="0"/>
              </a:rPr>
              <a:t>2024 NATIONAL SMALL BUSINESS CONFERENCE   •   ATLANTA, GEORGIA   •   NATIONAL8aASSOCIATION.ORG</a:t>
            </a:r>
          </a:p>
        </p:txBody>
      </p:sp>
    </p:spTree>
    <p:extLst>
      <p:ext uri="{BB962C8B-B14F-4D97-AF65-F5344CB8AC3E}">
        <p14:creationId xmlns:p14="http://schemas.microsoft.com/office/powerpoint/2010/main" val="30531907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ey Takeaway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B98692D-728B-5AE0-D9D3-8FFF6C232179}"/>
              </a:ext>
            </a:extLst>
          </p:cNvPr>
          <p:cNvSpPr/>
          <p:nvPr userDrawn="1"/>
        </p:nvSpPr>
        <p:spPr>
          <a:xfrm>
            <a:off x="0" y="0"/>
            <a:ext cx="7742582" cy="1413012"/>
          </a:xfrm>
          <a:prstGeom prst="rect">
            <a:avLst/>
          </a:prstGeom>
          <a:solidFill>
            <a:srgbClr val="83A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620000"/>
              </a:solidFill>
            </a:endParaRPr>
          </a:p>
        </p:txBody>
      </p:sp>
      <p:sp>
        <p:nvSpPr>
          <p:cNvPr id="6" name="Rectangle 5">
            <a:extLst>
              <a:ext uri="{FF2B5EF4-FFF2-40B4-BE49-F238E27FC236}">
                <a16:creationId xmlns:a16="http://schemas.microsoft.com/office/drawing/2014/main" id="{85A54A4A-A61F-4CBF-BA26-404F1A89B348}"/>
              </a:ext>
            </a:extLst>
          </p:cNvPr>
          <p:cNvSpPr/>
          <p:nvPr userDrawn="1"/>
        </p:nvSpPr>
        <p:spPr>
          <a:xfrm>
            <a:off x="7742582" y="0"/>
            <a:ext cx="1361662" cy="1413012"/>
          </a:xfrm>
          <a:prstGeom prst="rect">
            <a:avLst/>
          </a:prstGeom>
          <a:solidFill>
            <a:srgbClr val="9913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E2C4F"/>
              </a:solidFill>
            </a:endParaRPr>
          </a:p>
        </p:txBody>
      </p:sp>
      <p:sp>
        <p:nvSpPr>
          <p:cNvPr id="8" name="Rectangle 7">
            <a:extLst>
              <a:ext uri="{FF2B5EF4-FFF2-40B4-BE49-F238E27FC236}">
                <a16:creationId xmlns:a16="http://schemas.microsoft.com/office/drawing/2014/main" id="{A90602A1-E998-1E1C-5588-8C4AA73F6458}"/>
              </a:ext>
            </a:extLst>
          </p:cNvPr>
          <p:cNvSpPr/>
          <p:nvPr userDrawn="1"/>
        </p:nvSpPr>
        <p:spPr>
          <a:xfrm>
            <a:off x="9104244" y="0"/>
            <a:ext cx="3087756" cy="1413012"/>
          </a:xfrm>
          <a:prstGeom prst="rect">
            <a:avLst/>
          </a:prstGeom>
          <a:solidFill>
            <a:srgbClr val="0E2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a:extLst>
              <a:ext uri="{FF2B5EF4-FFF2-40B4-BE49-F238E27FC236}">
                <a16:creationId xmlns:a16="http://schemas.microsoft.com/office/drawing/2014/main" id="{27B26FAA-9B44-F293-CA92-54A7BECBB3C7}"/>
              </a:ext>
            </a:extLst>
          </p:cNvPr>
          <p:cNvSpPr>
            <a:spLocks noGrp="1"/>
          </p:cNvSpPr>
          <p:nvPr>
            <p:ph idx="1" hasCustomPrompt="1"/>
          </p:nvPr>
        </p:nvSpPr>
        <p:spPr>
          <a:xfrm>
            <a:off x="751114" y="1594673"/>
            <a:ext cx="10742386" cy="4247327"/>
          </a:xfrm>
        </p:spPr>
        <p:txBody>
          <a:bodyPr/>
          <a:lstStyle>
            <a:lvl1pPr>
              <a:defRPr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Insert content here.</a:t>
            </a:r>
          </a:p>
        </p:txBody>
      </p:sp>
      <p:sp>
        <p:nvSpPr>
          <p:cNvPr id="17" name="Title 1">
            <a:extLst>
              <a:ext uri="{FF2B5EF4-FFF2-40B4-BE49-F238E27FC236}">
                <a16:creationId xmlns:a16="http://schemas.microsoft.com/office/drawing/2014/main" id="{BE78A585-8300-39E8-4B30-129F46F9DDBF}"/>
              </a:ext>
            </a:extLst>
          </p:cNvPr>
          <p:cNvSpPr>
            <a:spLocks noGrp="1"/>
          </p:cNvSpPr>
          <p:nvPr>
            <p:ph type="ctrTitle" hasCustomPrompt="1"/>
          </p:nvPr>
        </p:nvSpPr>
        <p:spPr>
          <a:xfrm>
            <a:off x="751114" y="519113"/>
            <a:ext cx="6335485" cy="582385"/>
          </a:xfrm>
        </p:spPr>
        <p:txBody>
          <a:bodyPr anchor="b">
            <a:noAutofit/>
          </a:bodyPr>
          <a:lstStyle>
            <a:lvl1pPr algn="l">
              <a:lnSpc>
                <a:spcPct val="85000"/>
              </a:lnSpc>
              <a:defRPr sz="4000" b="1">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Key Takeaways</a:t>
            </a:r>
          </a:p>
        </p:txBody>
      </p:sp>
      <p:sp>
        <p:nvSpPr>
          <p:cNvPr id="3" name="Rectangle 2">
            <a:extLst>
              <a:ext uri="{FF2B5EF4-FFF2-40B4-BE49-F238E27FC236}">
                <a16:creationId xmlns:a16="http://schemas.microsoft.com/office/drawing/2014/main" id="{BA36756E-3668-7B5C-E777-C557B3BEB259}"/>
              </a:ext>
            </a:extLst>
          </p:cNvPr>
          <p:cNvSpPr/>
          <p:nvPr userDrawn="1"/>
        </p:nvSpPr>
        <p:spPr>
          <a:xfrm>
            <a:off x="0" y="6111240"/>
            <a:ext cx="12187238" cy="746760"/>
          </a:xfrm>
          <a:prstGeom prst="rect">
            <a:avLst/>
          </a:prstGeom>
          <a:solidFill>
            <a:srgbClr val="83A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5EF6978-7727-9F17-AD07-E710B5E6629D}"/>
              </a:ext>
            </a:extLst>
          </p:cNvPr>
          <p:cNvSpPr txBox="1"/>
          <p:nvPr userDrawn="1"/>
        </p:nvSpPr>
        <p:spPr>
          <a:xfrm>
            <a:off x="-586155" y="6361509"/>
            <a:ext cx="12191999" cy="246221"/>
          </a:xfrm>
          <a:prstGeom prst="rect">
            <a:avLst/>
          </a:prstGeom>
          <a:noFill/>
        </p:spPr>
        <p:txBody>
          <a:bodyPr wrap="square" rtlCol="0">
            <a:spAutoFit/>
          </a:bodyPr>
          <a:lstStyle/>
          <a:p>
            <a:pPr algn="ctr"/>
            <a:r>
              <a:rPr lang="en-US" sz="1000" b="0" spc="300" dirty="0">
                <a:solidFill>
                  <a:srgbClr val="0E2C4F"/>
                </a:solidFill>
                <a:effectLst/>
                <a:latin typeface="Verdana" panose="020B0604030504040204" pitchFamily="34" charset="0"/>
                <a:ea typeface="Verdana" panose="020B0604030504040204" pitchFamily="34" charset="0"/>
                <a:cs typeface="Verdana" panose="020B0604030504040204" pitchFamily="34" charset="0"/>
              </a:rPr>
              <a:t>2024 NATIONAL SMALL BUSINESS CONFERENCE   •   ATLANTA</a:t>
            </a:r>
            <a:r>
              <a:rPr lang="en-US" sz="1000" b="0" spc="300">
                <a:solidFill>
                  <a:srgbClr val="0E2C4F"/>
                </a:solidFill>
                <a:effectLst/>
                <a:latin typeface="Verdana" panose="020B0604030504040204" pitchFamily="34" charset="0"/>
                <a:ea typeface="Verdana" panose="020B0604030504040204" pitchFamily="34" charset="0"/>
                <a:cs typeface="Verdana" panose="020B0604030504040204" pitchFamily="34" charset="0"/>
              </a:rPr>
              <a:t>, </a:t>
            </a:r>
            <a:r>
              <a:rPr lang="en-US" sz="1000" b="0" spc="300" smtClean="0">
                <a:solidFill>
                  <a:srgbClr val="0E2C4F"/>
                </a:solidFill>
                <a:effectLst/>
                <a:latin typeface="Verdana" panose="020B0604030504040204" pitchFamily="34" charset="0"/>
                <a:ea typeface="Verdana" panose="020B0604030504040204" pitchFamily="34" charset="0"/>
                <a:cs typeface="Verdana" panose="020B0604030504040204" pitchFamily="34" charset="0"/>
              </a:rPr>
              <a:t>GEOGIA</a:t>
            </a:r>
            <a:r>
              <a:rPr lang="en-US" sz="1000" b="0" spc="300" dirty="0">
                <a:solidFill>
                  <a:srgbClr val="0E2C4F"/>
                </a:solidFill>
                <a:effectLst/>
                <a:latin typeface="Verdana" panose="020B0604030504040204" pitchFamily="34" charset="0"/>
                <a:ea typeface="Verdana" panose="020B0604030504040204" pitchFamily="34" charset="0"/>
                <a:cs typeface="Verdana" panose="020B0604030504040204" pitchFamily="34" charset="0"/>
              </a:rPr>
              <a:t>   •   NATIONAL8aASSOCIATION.ORG</a:t>
            </a:r>
          </a:p>
        </p:txBody>
      </p:sp>
    </p:spTree>
    <p:extLst>
      <p:ext uri="{BB962C8B-B14F-4D97-AF65-F5344CB8AC3E}">
        <p14:creationId xmlns:p14="http://schemas.microsoft.com/office/powerpoint/2010/main" val="34077308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3" name="Picture 2" descr="A cityscape with trees and buildings&#10;&#10;Description automatically generated">
            <a:extLst>
              <a:ext uri="{FF2B5EF4-FFF2-40B4-BE49-F238E27FC236}">
                <a16:creationId xmlns:a16="http://schemas.microsoft.com/office/drawing/2014/main" id="{5FB77332-BA35-8CB4-F009-36D7EA1CA510}"/>
              </a:ext>
            </a:extLst>
          </p:cNvPr>
          <p:cNvPicPr>
            <a:picLocks noChangeAspect="1"/>
          </p:cNvPicPr>
          <p:nvPr userDrawn="1"/>
        </p:nvPicPr>
        <p:blipFill rotWithShape="1">
          <a:blip r:embed="rId2">
            <a:alphaModFix amt="20000"/>
          </a:blip>
          <a:srcRect l="16138" t="25448" r="7041"/>
          <a:stretch/>
        </p:blipFill>
        <p:spPr>
          <a:xfrm>
            <a:off x="-99364" y="-108309"/>
            <a:ext cx="12385966" cy="6750467"/>
          </a:xfrm>
          <a:prstGeom prst="rect">
            <a:avLst/>
          </a:prstGeom>
        </p:spPr>
      </p:pic>
      <p:sp>
        <p:nvSpPr>
          <p:cNvPr id="2" name="TextBox 1">
            <a:extLst>
              <a:ext uri="{FF2B5EF4-FFF2-40B4-BE49-F238E27FC236}">
                <a16:creationId xmlns:a16="http://schemas.microsoft.com/office/drawing/2014/main" id="{3B714320-1CB5-43C9-0F15-97EA257E21F8}"/>
              </a:ext>
            </a:extLst>
          </p:cNvPr>
          <p:cNvSpPr txBox="1"/>
          <p:nvPr userDrawn="1"/>
        </p:nvSpPr>
        <p:spPr>
          <a:xfrm>
            <a:off x="1209111" y="2626480"/>
            <a:ext cx="11536679" cy="1446550"/>
          </a:xfrm>
          <a:prstGeom prst="rect">
            <a:avLst/>
          </a:prstGeom>
          <a:noFill/>
        </p:spPr>
        <p:txBody>
          <a:bodyPr wrap="square" rtlCol="0">
            <a:spAutoFit/>
          </a:bodyPr>
          <a:lstStyle/>
          <a:p>
            <a:pPr algn="l"/>
            <a:r>
              <a:rPr lang="en-US" sz="8800" b="1" dirty="0">
                <a:solidFill>
                  <a:srgbClr val="0E2C4F"/>
                </a:solidFill>
                <a:latin typeface="Verdana" panose="020B0604030504040204" pitchFamily="34" charset="0"/>
                <a:ea typeface="Verdana" panose="020B0604030504040204" pitchFamily="34" charset="0"/>
                <a:cs typeface="Verdana" panose="020B0604030504040204" pitchFamily="34" charset="0"/>
              </a:rPr>
              <a:t>QUESTIONS?</a:t>
            </a:r>
          </a:p>
        </p:txBody>
      </p:sp>
      <p:cxnSp>
        <p:nvCxnSpPr>
          <p:cNvPr id="4" name="Straight Connector 3">
            <a:extLst>
              <a:ext uri="{FF2B5EF4-FFF2-40B4-BE49-F238E27FC236}">
                <a16:creationId xmlns:a16="http://schemas.microsoft.com/office/drawing/2014/main" id="{228CAB98-A2DB-B81E-547C-5D30C652FF35}"/>
              </a:ext>
            </a:extLst>
          </p:cNvPr>
          <p:cNvCxnSpPr>
            <a:cxnSpLocks/>
          </p:cNvCxnSpPr>
          <p:nvPr userDrawn="1"/>
        </p:nvCxnSpPr>
        <p:spPr>
          <a:xfrm>
            <a:off x="756200" y="2757820"/>
            <a:ext cx="0" cy="1342360"/>
          </a:xfrm>
          <a:prstGeom prst="line">
            <a:avLst/>
          </a:prstGeom>
          <a:ln w="38100">
            <a:solidFill>
              <a:srgbClr val="0E2C4F"/>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D1C3BAEF-030C-1BD2-C178-940866705C68}"/>
              </a:ext>
            </a:extLst>
          </p:cNvPr>
          <p:cNvSpPr/>
          <p:nvPr userDrawn="1"/>
        </p:nvSpPr>
        <p:spPr>
          <a:xfrm>
            <a:off x="0" y="6111240"/>
            <a:ext cx="12187238" cy="746760"/>
          </a:xfrm>
          <a:prstGeom prst="rect">
            <a:avLst/>
          </a:prstGeom>
          <a:solidFill>
            <a:srgbClr val="83A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2C41E42-52A2-54C9-CD7A-A478398253FA}"/>
              </a:ext>
            </a:extLst>
          </p:cNvPr>
          <p:cNvSpPr txBox="1"/>
          <p:nvPr userDrawn="1"/>
        </p:nvSpPr>
        <p:spPr>
          <a:xfrm>
            <a:off x="-1" y="6395937"/>
            <a:ext cx="12191999" cy="246221"/>
          </a:xfrm>
          <a:prstGeom prst="rect">
            <a:avLst/>
          </a:prstGeom>
          <a:noFill/>
        </p:spPr>
        <p:txBody>
          <a:bodyPr wrap="square" rtlCol="0">
            <a:spAutoFit/>
          </a:bodyPr>
          <a:lstStyle/>
          <a:p>
            <a:pPr algn="ctr"/>
            <a:r>
              <a:rPr lang="en-US" sz="1000" b="0" spc="300" dirty="0">
                <a:solidFill>
                  <a:srgbClr val="0E2C4F"/>
                </a:solidFill>
                <a:effectLst/>
                <a:latin typeface="Verdana" panose="020B0604030504040204" pitchFamily="34" charset="0"/>
                <a:ea typeface="Verdana" panose="020B0604030504040204" pitchFamily="34" charset="0"/>
                <a:cs typeface="Verdana" panose="020B0604030504040204" pitchFamily="34" charset="0"/>
              </a:rPr>
              <a:t>2024 NATIONAL SMALL BUSINESS CONFERENCE   •   ATLANTA, GEORGIA   •   NATIONAL8aASSOCIATION.ORG</a:t>
            </a:r>
          </a:p>
        </p:txBody>
      </p:sp>
    </p:spTree>
    <p:extLst>
      <p:ext uri="{BB962C8B-B14F-4D97-AF65-F5344CB8AC3E}">
        <p14:creationId xmlns:p14="http://schemas.microsoft.com/office/powerpoint/2010/main" val="3156162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act Information">
    <p:spTree>
      <p:nvGrpSpPr>
        <p:cNvPr id="1" name=""/>
        <p:cNvGrpSpPr/>
        <p:nvPr/>
      </p:nvGrpSpPr>
      <p:grpSpPr>
        <a:xfrm>
          <a:off x="0" y="0"/>
          <a:ext cx="0" cy="0"/>
          <a:chOff x="0" y="0"/>
          <a:chExt cx="0" cy="0"/>
        </a:xfrm>
      </p:grpSpPr>
      <p:pic>
        <p:nvPicPr>
          <p:cNvPr id="55" name="Picture 54" descr="A white background with letters&#10;&#10;Description automatically generated">
            <a:extLst>
              <a:ext uri="{FF2B5EF4-FFF2-40B4-BE49-F238E27FC236}">
                <a16:creationId xmlns:a16="http://schemas.microsoft.com/office/drawing/2014/main" id="{593A8B89-A329-3146-7AF8-B7F81FC3276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62" y="0"/>
            <a:ext cx="12187238" cy="6860681"/>
          </a:xfrm>
          <a:prstGeom prst="rect">
            <a:avLst/>
          </a:prstGeom>
        </p:spPr>
      </p:pic>
      <p:sp>
        <p:nvSpPr>
          <p:cNvPr id="27" name="Text Placeholder 25">
            <a:extLst>
              <a:ext uri="{FF2B5EF4-FFF2-40B4-BE49-F238E27FC236}">
                <a16:creationId xmlns:a16="http://schemas.microsoft.com/office/drawing/2014/main" id="{64632A03-E9E1-DADF-9596-9685E14D5904}"/>
              </a:ext>
            </a:extLst>
          </p:cNvPr>
          <p:cNvSpPr>
            <a:spLocks noGrp="1"/>
          </p:cNvSpPr>
          <p:nvPr>
            <p:ph type="body" sz="quarter" idx="12" hasCustomPrompt="1"/>
          </p:nvPr>
        </p:nvSpPr>
        <p:spPr>
          <a:xfrm>
            <a:off x="2321053" y="1385443"/>
            <a:ext cx="3444480" cy="334320"/>
          </a:xfrm>
          <a:prstGeom prst="rect">
            <a:avLst/>
          </a:prstGeom>
        </p:spPr>
        <p:txBody>
          <a:bodyPr/>
          <a:lstStyle>
            <a:lvl1pPr marL="0" indent="0" algn="ctr">
              <a:buNone/>
              <a:defRPr sz="1500" b="1" i="0">
                <a:solidFill>
                  <a:srgbClr val="83A2B9"/>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Speaker Name, Organization</a:t>
            </a:r>
          </a:p>
        </p:txBody>
      </p:sp>
      <p:sp>
        <p:nvSpPr>
          <p:cNvPr id="28" name="Text Placeholder 25">
            <a:extLst>
              <a:ext uri="{FF2B5EF4-FFF2-40B4-BE49-F238E27FC236}">
                <a16:creationId xmlns:a16="http://schemas.microsoft.com/office/drawing/2014/main" id="{98D5E2A2-60AB-F7E4-B8B6-5254F7809B2B}"/>
              </a:ext>
            </a:extLst>
          </p:cNvPr>
          <p:cNvSpPr>
            <a:spLocks noGrp="1"/>
          </p:cNvSpPr>
          <p:nvPr>
            <p:ph type="body" sz="quarter" idx="13" hasCustomPrompt="1"/>
          </p:nvPr>
        </p:nvSpPr>
        <p:spPr>
          <a:xfrm>
            <a:off x="2321053" y="1733869"/>
            <a:ext cx="3444480" cy="277341"/>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Email Address</a:t>
            </a:r>
          </a:p>
        </p:txBody>
      </p:sp>
      <p:sp>
        <p:nvSpPr>
          <p:cNvPr id="29" name="Text Placeholder 25">
            <a:extLst>
              <a:ext uri="{FF2B5EF4-FFF2-40B4-BE49-F238E27FC236}">
                <a16:creationId xmlns:a16="http://schemas.microsoft.com/office/drawing/2014/main" id="{9A5682AE-B2CD-398E-36F5-D185D1CCBB6E}"/>
              </a:ext>
            </a:extLst>
          </p:cNvPr>
          <p:cNvSpPr>
            <a:spLocks noGrp="1"/>
          </p:cNvSpPr>
          <p:nvPr>
            <p:ph type="body" sz="quarter" idx="14" hasCustomPrompt="1"/>
          </p:nvPr>
        </p:nvSpPr>
        <p:spPr>
          <a:xfrm>
            <a:off x="2321052" y="2034978"/>
            <a:ext cx="3444480" cy="277342"/>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Phone Number</a:t>
            </a:r>
          </a:p>
        </p:txBody>
      </p:sp>
      <p:sp>
        <p:nvSpPr>
          <p:cNvPr id="30" name="Text Placeholder 25">
            <a:extLst>
              <a:ext uri="{FF2B5EF4-FFF2-40B4-BE49-F238E27FC236}">
                <a16:creationId xmlns:a16="http://schemas.microsoft.com/office/drawing/2014/main" id="{F8B2245F-40B1-7425-71F4-CC195F7D5E1D}"/>
              </a:ext>
            </a:extLst>
          </p:cNvPr>
          <p:cNvSpPr>
            <a:spLocks noGrp="1"/>
          </p:cNvSpPr>
          <p:nvPr>
            <p:ph type="body" sz="quarter" idx="15" hasCustomPrompt="1"/>
          </p:nvPr>
        </p:nvSpPr>
        <p:spPr>
          <a:xfrm>
            <a:off x="2321051" y="2330536"/>
            <a:ext cx="3444480" cy="277342"/>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Website</a:t>
            </a:r>
          </a:p>
        </p:txBody>
      </p:sp>
      <p:sp>
        <p:nvSpPr>
          <p:cNvPr id="31" name="Text Placeholder 25">
            <a:extLst>
              <a:ext uri="{FF2B5EF4-FFF2-40B4-BE49-F238E27FC236}">
                <a16:creationId xmlns:a16="http://schemas.microsoft.com/office/drawing/2014/main" id="{96280A95-2BB2-46A6-FA14-2569C26319F8}"/>
              </a:ext>
            </a:extLst>
          </p:cNvPr>
          <p:cNvSpPr>
            <a:spLocks noGrp="1"/>
          </p:cNvSpPr>
          <p:nvPr>
            <p:ph type="body" sz="quarter" idx="16" hasCustomPrompt="1"/>
          </p:nvPr>
        </p:nvSpPr>
        <p:spPr>
          <a:xfrm>
            <a:off x="6407278" y="1385443"/>
            <a:ext cx="3444480" cy="334320"/>
          </a:xfrm>
          <a:prstGeom prst="rect">
            <a:avLst/>
          </a:prstGeom>
        </p:spPr>
        <p:txBody>
          <a:bodyPr/>
          <a:lstStyle>
            <a:lvl1pPr marL="0" indent="0" algn="ctr">
              <a:buNone/>
              <a:defRPr sz="1500" b="1" i="0">
                <a:solidFill>
                  <a:srgbClr val="83A2B9"/>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Speaker Name, Organization</a:t>
            </a:r>
          </a:p>
        </p:txBody>
      </p:sp>
      <p:sp>
        <p:nvSpPr>
          <p:cNvPr id="32" name="Text Placeholder 25">
            <a:extLst>
              <a:ext uri="{FF2B5EF4-FFF2-40B4-BE49-F238E27FC236}">
                <a16:creationId xmlns:a16="http://schemas.microsoft.com/office/drawing/2014/main" id="{318DB3C0-8E48-338B-FCF6-ED1D88BAE878}"/>
              </a:ext>
            </a:extLst>
          </p:cNvPr>
          <p:cNvSpPr>
            <a:spLocks noGrp="1"/>
          </p:cNvSpPr>
          <p:nvPr>
            <p:ph type="body" sz="quarter" idx="17" hasCustomPrompt="1"/>
          </p:nvPr>
        </p:nvSpPr>
        <p:spPr>
          <a:xfrm>
            <a:off x="6407278" y="1733869"/>
            <a:ext cx="3444480" cy="277341"/>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Email Address</a:t>
            </a:r>
          </a:p>
        </p:txBody>
      </p:sp>
      <p:sp>
        <p:nvSpPr>
          <p:cNvPr id="33" name="Text Placeholder 25">
            <a:extLst>
              <a:ext uri="{FF2B5EF4-FFF2-40B4-BE49-F238E27FC236}">
                <a16:creationId xmlns:a16="http://schemas.microsoft.com/office/drawing/2014/main" id="{D3DD0E9E-3A8D-E635-6CD9-4AE62A6B6B6A}"/>
              </a:ext>
            </a:extLst>
          </p:cNvPr>
          <p:cNvSpPr>
            <a:spLocks noGrp="1"/>
          </p:cNvSpPr>
          <p:nvPr>
            <p:ph type="body" sz="quarter" idx="18" hasCustomPrompt="1"/>
          </p:nvPr>
        </p:nvSpPr>
        <p:spPr>
          <a:xfrm>
            <a:off x="6407277" y="2021124"/>
            <a:ext cx="3444480" cy="277342"/>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Phone Number</a:t>
            </a:r>
          </a:p>
        </p:txBody>
      </p:sp>
      <p:sp>
        <p:nvSpPr>
          <p:cNvPr id="34" name="Text Placeholder 25">
            <a:extLst>
              <a:ext uri="{FF2B5EF4-FFF2-40B4-BE49-F238E27FC236}">
                <a16:creationId xmlns:a16="http://schemas.microsoft.com/office/drawing/2014/main" id="{B4CA74DB-FC05-552D-2BBE-9E99E5AA1C31}"/>
              </a:ext>
            </a:extLst>
          </p:cNvPr>
          <p:cNvSpPr>
            <a:spLocks noGrp="1"/>
          </p:cNvSpPr>
          <p:nvPr>
            <p:ph type="body" sz="quarter" idx="19" hasCustomPrompt="1"/>
          </p:nvPr>
        </p:nvSpPr>
        <p:spPr>
          <a:xfrm>
            <a:off x="6407276" y="2309755"/>
            <a:ext cx="3444480" cy="277342"/>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Website</a:t>
            </a:r>
          </a:p>
        </p:txBody>
      </p:sp>
      <p:sp>
        <p:nvSpPr>
          <p:cNvPr id="35" name="Text Placeholder 25">
            <a:extLst>
              <a:ext uri="{FF2B5EF4-FFF2-40B4-BE49-F238E27FC236}">
                <a16:creationId xmlns:a16="http://schemas.microsoft.com/office/drawing/2014/main" id="{A0755045-16C7-9D2B-BC22-E83CC749D195}"/>
              </a:ext>
            </a:extLst>
          </p:cNvPr>
          <p:cNvSpPr>
            <a:spLocks noGrp="1"/>
          </p:cNvSpPr>
          <p:nvPr>
            <p:ph type="body" sz="quarter" idx="20" hasCustomPrompt="1"/>
          </p:nvPr>
        </p:nvSpPr>
        <p:spPr>
          <a:xfrm>
            <a:off x="2321053" y="3003784"/>
            <a:ext cx="3444480" cy="334320"/>
          </a:xfrm>
          <a:prstGeom prst="rect">
            <a:avLst/>
          </a:prstGeom>
        </p:spPr>
        <p:txBody>
          <a:bodyPr/>
          <a:lstStyle>
            <a:lvl1pPr marL="0" indent="0" algn="ctr">
              <a:buNone/>
              <a:defRPr sz="1500" b="1" i="0">
                <a:solidFill>
                  <a:srgbClr val="83A2B9"/>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Speaker Name, Organization</a:t>
            </a:r>
          </a:p>
        </p:txBody>
      </p:sp>
      <p:sp>
        <p:nvSpPr>
          <p:cNvPr id="36" name="Text Placeholder 25">
            <a:extLst>
              <a:ext uri="{FF2B5EF4-FFF2-40B4-BE49-F238E27FC236}">
                <a16:creationId xmlns:a16="http://schemas.microsoft.com/office/drawing/2014/main" id="{63E70320-3D11-B750-9AA3-C8A852D04DE5}"/>
              </a:ext>
            </a:extLst>
          </p:cNvPr>
          <p:cNvSpPr>
            <a:spLocks noGrp="1"/>
          </p:cNvSpPr>
          <p:nvPr>
            <p:ph type="body" sz="quarter" idx="21" hasCustomPrompt="1"/>
          </p:nvPr>
        </p:nvSpPr>
        <p:spPr>
          <a:xfrm>
            <a:off x="2321053" y="3345285"/>
            <a:ext cx="3444480" cy="277341"/>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Email Address</a:t>
            </a:r>
          </a:p>
        </p:txBody>
      </p:sp>
      <p:sp>
        <p:nvSpPr>
          <p:cNvPr id="37" name="Text Placeholder 25">
            <a:extLst>
              <a:ext uri="{FF2B5EF4-FFF2-40B4-BE49-F238E27FC236}">
                <a16:creationId xmlns:a16="http://schemas.microsoft.com/office/drawing/2014/main" id="{5FA8A380-5646-9422-3709-316C09FD694B}"/>
              </a:ext>
            </a:extLst>
          </p:cNvPr>
          <p:cNvSpPr>
            <a:spLocks noGrp="1"/>
          </p:cNvSpPr>
          <p:nvPr>
            <p:ph type="body" sz="quarter" idx="22" hasCustomPrompt="1"/>
          </p:nvPr>
        </p:nvSpPr>
        <p:spPr>
          <a:xfrm>
            <a:off x="2321052" y="3632538"/>
            <a:ext cx="3444480" cy="277342"/>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Phone Number</a:t>
            </a:r>
          </a:p>
        </p:txBody>
      </p:sp>
      <p:sp>
        <p:nvSpPr>
          <p:cNvPr id="38" name="Text Placeholder 25">
            <a:extLst>
              <a:ext uri="{FF2B5EF4-FFF2-40B4-BE49-F238E27FC236}">
                <a16:creationId xmlns:a16="http://schemas.microsoft.com/office/drawing/2014/main" id="{C28E4D95-1585-88E4-499E-2255A65C4001}"/>
              </a:ext>
            </a:extLst>
          </p:cNvPr>
          <p:cNvSpPr>
            <a:spLocks noGrp="1"/>
          </p:cNvSpPr>
          <p:nvPr>
            <p:ph type="body" sz="quarter" idx="23" hasCustomPrompt="1"/>
          </p:nvPr>
        </p:nvSpPr>
        <p:spPr>
          <a:xfrm>
            <a:off x="2321051" y="3921169"/>
            <a:ext cx="3444480" cy="277342"/>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Website</a:t>
            </a:r>
          </a:p>
        </p:txBody>
      </p:sp>
      <p:sp>
        <p:nvSpPr>
          <p:cNvPr id="39" name="Text Placeholder 25">
            <a:extLst>
              <a:ext uri="{FF2B5EF4-FFF2-40B4-BE49-F238E27FC236}">
                <a16:creationId xmlns:a16="http://schemas.microsoft.com/office/drawing/2014/main" id="{18583ACF-8E49-5E40-1E15-045CEA8A294A}"/>
              </a:ext>
            </a:extLst>
          </p:cNvPr>
          <p:cNvSpPr>
            <a:spLocks noGrp="1"/>
          </p:cNvSpPr>
          <p:nvPr>
            <p:ph type="body" sz="quarter" idx="24" hasCustomPrompt="1"/>
          </p:nvPr>
        </p:nvSpPr>
        <p:spPr>
          <a:xfrm>
            <a:off x="6407278" y="3003784"/>
            <a:ext cx="3444480" cy="334320"/>
          </a:xfrm>
          <a:prstGeom prst="rect">
            <a:avLst/>
          </a:prstGeom>
        </p:spPr>
        <p:txBody>
          <a:bodyPr/>
          <a:lstStyle>
            <a:lvl1pPr marL="0" indent="0" algn="ctr">
              <a:buNone/>
              <a:defRPr sz="1500" b="1" i="0">
                <a:solidFill>
                  <a:srgbClr val="83A2B9"/>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Speaker Name, Organization</a:t>
            </a:r>
          </a:p>
        </p:txBody>
      </p:sp>
      <p:sp>
        <p:nvSpPr>
          <p:cNvPr id="40" name="Text Placeholder 25">
            <a:extLst>
              <a:ext uri="{FF2B5EF4-FFF2-40B4-BE49-F238E27FC236}">
                <a16:creationId xmlns:a16="http://schemas.microsoft.com/office/drawing/2014/main" id="{AC6D022C-4B3A-5452-2A7C-5BD5C4F48299}"/>
              </a:ext>
            </a:extLst>
          </p:cNvPr>
          <p:cNvSpPr>
            <a:spLocks noGrp="1"/>
          </p:cNvSpPr>
          <p:nvPr>
            <p:ph type="body" sz="quarter" idx="26" hasCustomPrompt="1"/>
          </p:nvPr>
        </p:nvSpPr>
        <p:spPr>
          <a:xfrm>
            <a:off x="6407277" y="3632538"/>
            <a:ext cx="3444480" cy="277342"/>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Phone Number</a:t>
            </a:r>
          </a:p>
        </p:txBody>
      </p:sp>
      <p:sp>
        <p:nvSpPr>
          <p:cNvPr id="41" name="Text Placeholder 25">
            <a:extLst>
              <a:ext uri="{FF2B5EF4-FFF2-40B4-BE49-F238E27FC236}">
                <a16:creationId xmlns:a16="http://schemas.microsoft.com/office/drawing/2014/main" id="{D13110B0-2BB8-CA46-8A8C-0F7B63CD93E5}"/>
              </a:ext>
            </a:extLst>
          </p:cNvPr>
          <p:cNvSpPr>
            <a:spLocks noGrp="1"/>
          </p:cNvSpPr>
          <p:nvPr>
            <p:ph type="body" sz="quarter" idx="27" hasCustomPrompt="1"/>
          </p:nvPr>
        </p:nvSpPr>
        <p:spPr>
          <a:xfrm>
            <a:off x="6407276" y="3921169"/>
            <a:ext cx="3444480" cy="277342"/>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Website</a:t>
            </a:r>
          </a:p>
        </p:txBody>
      </p:sp>
      <p:sp>
        <p:nvSpPr>
          <p:cNvPr id="42" name="Text Placeholder 25">
            <a:extLst>
              <a:ext uri="{FF2B5EF4-FFF2-40B4-BE49-F238E27FC236}">
                <a16:creationId xmlns:a16="http://schemas.microsoft.com/office/drawing/2014/main" id="{5B40169C-734D-D554-798C-3C73AB512B36}"/>
              </a:ext>
            </a:extLst>
          </p:cNvPr>
          <p:cNvSpPr>
            <a:spLocks noGrp="1"/>
          </p:cNvSpPr>
          <p:nvPr>
            <p:ph type="body" sz="quarter" idx="28" hasCustomPrompt="1"/>
          </p:nvPr>
        </p:nvSpPr>
        <p:spPr>
          <a:xfrm>
            <a:off x="2321053" y="4614873"/>
            <a:ext cx="3444480" cy="334320"/>
          </a:xfrm>
          <a:prstGeom prst="rect">
            <a:avLst/>
          </a:prstGeom>
        </p:spPr>
        <p:txBody>
          <a:bodyPr/>
          <a:lstStyle>
            <a:lvl1pPr marL="0" indent="0" algn="ctr">
              <a:buNone/>
              <a:defRPr sz="1500" b="1" i="0">
                <a:solidFill>
                  <a:srgbClr val="83A2B9"/>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Speaker Name, Organization</a:t>
            </a:r>
          </a:p>
        </p:txBody>
      </p:sp>
      <p:sp>
        <p:nvSpPr>
          <p:cNvPr id="43" name="Text Placeholder 25">
            <a:extLst>
              <a:ext uri="{FF2B5EF4-FFF2-40B4-BE49-F238E27FC236}">
                <a16:creationId xmlns:a16="http://schemas.microsoft.com/office/drawing/2014/main" id="{0EFA9414-20A7-5F53-132B-71EE10245F25}"/>
              </a:ext>
            </a:extLst>
          </p:cNvPr>
          <p:cNvSpPr>
            <a:spLocks noGrp="1"/>
          </p:cNvSpPr>
          <p:nvPr>
            <p:ph type="body" sz="quarter" idx="29" hasCustomPrompt="1"/>
          </p:nvPr>
        </p:nvSpPr>
        <p:spPr>
          <a:xfrm>
            <a:off x="2321053" y="4963301"/>
            <a:ext cx="3444480" cy="277341"/>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Email Address</a:t>
            </a:r>
          </a:p>
        </p:txBody>
      </p:sp>
      <p:sp>
        <p:nvSpPr>
          <p:cNvPr id="44" name="Text Placeholder 25">
            <a:extLst>
              <a:ext uri="{FF2B5EF4-FFF2-40B4-BE49-F238E27FC236}">
                <a16:creationId xmlns:a16="http://schemas.microsoft.com/office/drawing/2014/main" id="{8592963C-560B-2DCF-426E-6AA7402B0FBC}"/>
              </a:ext>
            </a:extLst>
          </p:cNvPr>
          <p:cNvSpPr>
            <a:spLocks noGrp="1"/>
          </p:cNvSpPr>
          <p:nvPr>
            <p:ph type="body" sz="quarter" idx="30" hasCustomPrompt="1"/>
          </p:nvPr>
        </p:nvSpPr>
        <p:spPr>
          <a:xfrm>
            <a:off x="2321052" y="5250554"/>
            <a:ext cx="3444480" cy="277342"/>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Phone Number</a:t>
            </a:r>
          </a:p>
        </p:txBody>
      </p:sp>
      <p:sp>
        <p:nvSpPr>
          <p:cNvPr id="45" name="Text Placeholder 25">
            <a:extLst>
              <a:ext uri="{FF2B5EF4-FFF2-40B4-BE49-F238E27FC236}">
                <a16:creationId xmlns:a16="http://schemas.microsoft.com/office/drawing/2014/main" id="{B652823E-5EF0-4EC1-F84D-ECB7D975D1AF}"/>
              </a:ext>
            </a:extLst>
          </p:cNvPr>
          <p:cNvSpPr>
            <a:spLocks noGrp="1"/>
          </p:cNvSpPr>
          <p:nvPr>
            <p:ph type="body" sz="quarter" idx="31" hasCustomPrompt="1"/>
          </p:nvPr>
        </p:nvSpPr>
        <p:spPr>
          <a:xfrm>
            <a:off x="2321051" y="5532258"/>
            <a:ext cx="3444480" cy="277342"/>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Website</a:t>
            </a:r>
          </a:p>
        </p:txBody>
      </p:sp>
      <p:sp>
        <p:nvSpPr>
          <p:cNvPr id="46" name="Text Placeholder 25">
            <a:extLst>
              <a:ext uri="{FF2B5EF4-FFF2-40B4-BE49-F238E27FC236}">
                <a16:creationId xmlns:a16="http://schemas.microsoft.com/office/drawing/2014/main" id="{004151CF-FC42-88F3-AD4E-76C31E0B9D8A}"/>
              </a:ext>
            </a:extLst>
          </p:cNvPr>
          <p:cNvSpPr>
            <a:spLocks noGrp="1"/>
          </p:cNvSpPr>
          <p:nvPr>
            <p:ph type="body" sz="quarter" idx="32" hasCustomPrompt="1"/>
          </p:nvPr>
        </p:nvSpPr>
        <p:spPr>
          <a:xfrm>
            <a:off x="6407278" y="4614873"/>
            <a:ext cx="3444480" cy="334320"/>
          </a:xfrm>
          <a:prstGeom prst="rect">
            <a:avLst/>
          </a:prstGeom>
        </p:spPr>
        <p:txBody>
          <a:bodyPr/>
          <a:lstStyle>
            <a:lvl1pPr marL="0" indent="0" algn="ctr">
              <a:buNone/>
              <a:defRPr sz="1500" b="1" i="0">
                <a:solidFill>
                  <a:srgbClr val="83A2B9"/>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Speaker Name, Organization</a:t>
            </a:r>
          </a:p>
        </p:txBody>
      </p:sp>
      <p:sp>
        <p:nvSpPr>
          <p:cNvPr id="47" name="Text Placeholder 25">
            <a:extLst>
              <a:ext uri="{FF2B5EF4-FFF2-40B4-BE49-F238E27FC236}">
                <a16:creationId xmlns:a16="http://schemas.microsoft.com/office/drawing/2014/main" id="{C467C00B-D4B8-2230-D5F1-C56845D31B9D}"/>
              </a:ext>
            </a:extLst>
          </p:cNvPr>
          <p:cNvSpPr>
            <a:spLocks noGrp="1"/>
          </p:cNvSpPr>
          <p:nvPr>
            <p:ph type="body" sz="quarter" idx="33" hasCustomPrompt="1"/>
          </p:nvPr>
        </p:nvSpPr>
        <p:spPr>
          <a:xfrm>
            <a:off x="6407278" y="4963301"/>
            <a:ext cx="3444480" cy="277341"/>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Email Address</a:t>
            </a:r>
          </a:p>
        </p:txBody>
      </p:sp>
      <p:sp>
        <p:nvSpPr>
          <p:cNvPr id="48" name="Text Placeholder 25">
            <a:extLst>
              <a:ext uri="{FF2B5EF4-FFF2-40B4-BE49-F238E27FC236}">
                <a16:creationId xmlns:a16="http://schemas.microsoft.com/office/drawing/2014/main" id="{DB5327B5-C9E3-C360-FE8E-C65628497811}"/>
              </a:ext>
            </a:extLst>
          </p:cNvPr>
          <p:cNvSpPr>
            <a:spLocks noGrp="1"/>
          </p:cNvSpPr>
          <p:nvPr>
            <p:ph type="body" sz="quarter" idx="34" hasCustomPrompt="1"/>
          </p:nvPr>
        </p:nvSpPr>
        <p:spPr>
          <a:xfrm>
            <a:off x="6407277" y="5250554"/>
            <a:ext cx="3444480" cy="277342"/>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Phone Number</a:t>
            </a:r>
          </a:p>
        </p:txBody>
      </p:sp>
      <p:sp>
        <p:nvSpPr>
          <p:cNvPr id="49" name="Text Placeholder 25">
            <a:extLst>
              <a:ext uri="{FF2B5EF4-FFF2-40B4-BE49-F238E27FC236}">
                <a16:creationId xmlns:a16="http://schemas.microsoft.com/office/drawing/2014/main" id="{B080EDC6-600B-AD6A-DBF3-3B3780027AF6}"/>
              </a:ext>
            </a:extLst>
          </p:cNvPr>
          <p:cNvSpPr>
            <a:spLocks noGrp="1"/>
          </p:cNvSpPr>
          <p:nvPr>
            <p:ph type="body" sz="quarter" idx="35" hasCustomPrompt="1"/>
          </p:nvPr>
        </p:nvSpPr>
        <p:spPr>
          <a:xfrm>
            <a:off x="6407276" y="5532255"/>
            <a:ext cx="3444480" cy="277342"/>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Website</a:t>
            </a:r>
          </a:p>
        </p:txBody>
      </p:sp>
      <p:sp>
        <p:nvSpPr>
          <p:cNvPr id="50" name="Text Placeholder 25">
            <a:extLst>
              <a:ext uri="{FF2B5EF4-FFF2-40B4-BE49-F238E27FC236}">
                <a16:creationId xmlns:a16="http://schemas.microsoft.com/office/drawing/2014/main" id="{C7CE92E5-B3D1-BF4F-F972-0A5789B4F265}"/>
              </a:ext>
            </a:extLst>
          </p:cNvPr>
          <p:cNvSpPr>
            <a:spLocks noGrp="1"/>
          </p:cNvSpPr>
          <p:nvPr>
            <p:ph type="body" sz="quarter" idx="36" hasCustomPrompt="1"/>
          </p:nvPr>
        </p:nvSpPr>
        <p:spPr>
          <a:xfrm>
            <a:off x="6403656" y="3345285"/>
            <a:ext cx="3444480" cy="277341"/>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Email Address</a:t>
            </a:r>
          </a:p>
        </p:txBody>
      </p:sp>
      <p:cxnSp>
        <p:nvCxnSpPr>
          <p:cNvPr id="51" name="Straight Connector 50">
            <a:extLst>
              <a:ext uri="{FF2B5EF4-FFF2-40B4-BE49-F238E27FC236}">
                <a16:creationId xmlns:a16="http://schemas.microsoft.com/office/drawing/2014/main" id="{2D0BEED0-DC58-F947-2CB7-14031963F186}"/>
              </a:ext>
            </a:extLst>
          </p:cNvPr>
          <p:cNvCxnSpPr>
            <a:cxnSpLocks/>
          </p:cNvCxnSpPr>
          <p:nvPr userDrawn="1"/>
        </p:nvCxnSpPr>
        <p:spPr>
          <a:xfrm>
            <a:off x="6083121" y="1385443"/>
            <a:ext cx="0" cy="4521135"/>
          </a:xfrm>
          <a:prstGeom prst="line">
            <a:avLst/>
          </a:prstGeom>
          <a:ln w="38100">
            <a:solidFill>
              <a:srgbClr val="0E2C4F"/>
            </a:solidFill>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D9DC733A-FA10-AF56-A4DB-F4C609D69C1A}"/>
              </a:ext>
            </a:extLst>
          </p:cNvPr>
          <p:cNvSpPr/>
          <p:nvPr userDrawn="1"/>
        </p:nvSpPr>
        <p:spPr>
          <a:xfrm>
            <a:off x="0" y="6111240"/>
            <a:ext cx="12187238" cy="746760"/>
          </a:xfrm>
          <a:prstGeom prst="rect">
            <a:avLst/>
          </a:prstGeom>
          <a:solidFill>
            <a:srgbClr val="83A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82E51C28-C87E-8E4C-DC31-66A29F906C5C}"/>
              </a:ext>
            </a:extLst>
          </p:cNvPr>
          <p:cNvSpPr txBox="1"/>
          <p:nvPr userDrawn="1"/>
        </p:nvSpPr>
        <p:spPr>
          <a:xfrm>
            <a:off x="-1" y="6395937"/>
            <a:ext cx="12191999" cy="246221"/>
          </a:xfrm>
          <a:prstGeom prst="rect">
            <a:avLst/>
          </a:prstGeom>
          <a:noFill/>
        </p:spPr>
        <p:txBody>
          <a:bodyPr wrap="square" rtlCol="0">
            <a:spAutoFit/>
          </a:bodyPr>
          <a:lstStyle/>
          <a:p>
            <a:pPr algn="ctr"/>
            <a:r>
              <a:rPr lang="en-US" sz="1000" b="0" spc="300" dirty="0">
                <a:solidFill>
                  <a:srgbClr val="0E2C4F"/>
                </a:solidFill>
                <a:effectLst/>
                <a:latin typeface="Verdana" panose="020B0604030504040204" pitchFamily="34" charset="0"/>
                <a:ea typeface="Verdana" panose="020B0604030504040204" pitchFamily="34" charset="0"/>
                <a:cs typeface="Verdana" panose="020B0604030504040204" pitchFamily="34" charset="0"/>
              </a:rPr>
              <a:t>2024 NATIONAL SMALL BUSINESS CONFERENCE   •   ATLANTA, GEORGIA   •   NATIONAL8aASSOCIATION.ORG</a:t>
            </a:r>
          </a:p>
        </p:txBody>
      </p:sp>
      <p:sp>
        <p:nvSpPr>
          <p:cNvPr id="60" name="TextBox 59">
            <a:extLst>
              <a:ext uri="{FF2B5EF4-FFF2-40B4-BE49-F238E27FC236}">
                <a16:creationId xmlns:a16="http://schemas.microsoft.com/office/drawing/2014/main" id="{64835744-4F01-6739-E2D2-028A56C2AC84}"/>
              </a:ext>
            </a:extLst>
          </p:cNvPr>
          <p:cNvSpPr txBox="1"/>
          <p:nvPr userDrawn="1"/>
        </p:nvSpPr>
        <p:spPr>
          <a:xfrm>
            <a:off x="-1" y="634328"/>
            <a:ext cx="12192001" cy="523220"/>
          </a:xfrm>
          <a:prstGeom prst="rect">
            <a:avLst/>
          </a:prstGeom>
          <a:noFill/>
        </p:spPr>
        <p:txBody>
          <a:bodyPr wrap="square" rtlCol="0">
            <a:spAutoFit/>
          </a:bodyPr>
          <a:lstStyle/>
          <a:p>
            <a:pPr algn="ctr"/>
            <a:r>
              <a:rPr lang="en-US" sz="2800" b="1" i="1" dirty="0">
                <a:solidFill>
                  <a:srgbClr val="BCBEC0"/>
                </a:solidFill>
                <a:latin typeface="Verdana" panose="020B0604030504040204" pitchFamily="34" charset="0"/>
                <a:ea typeface="Verdana" panose="020B0604030504040204" pitchFamily="34" charset="0"/>
                <a:cs typeface="Verdana" panose="020B0604030504040204" pitchFamily="34" charset="0"/>
              </a:rPr>
              <a:t>CONTACT INFORMATION</a:t>
            </a:r>
          </a:p>
        </p:txBody>
      </p:sp>
    </p:spTree>
    <p:extLst>
      <p:ext uri="{BB962C8B-B14F-4D97-AF65-F5344CB8AC3E}">
        <p14:creationId xmlns:p14="http://schemas.microsoft.com/office/powerpoint/2010/main" val="39438687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44562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6330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3">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716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spTree>
    <p:extLst>
      <p:ext uri="{BB962C8B-B14F-4D97-AF65-F5344CB8AC3E}">
        <p14:creationId xmlns:p14="http://schemas.microsoft.com/office/powerpoint/2010/main" val="8096213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Services Gri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876FF99-9CB8-064A-8FE0-575C38F49E2B}"/>
              </a:ext>
            </a:extLst>
          </p:cNvPr>
          <p:cNvSpPr>
            <a:spLocks noGrp="1"/>
          </p:cNvSpPr>
          <p:nvPr>
            <p:ph type="dt" sz="half" idx="10"/>
          </p:nvPr>
        </p:nvSpPr>
        <p:spPr/>
        <p:txBody>
          <a:bodyPr/>
          <a:lstStyle/>
          <a:p>
            <a:fld id="{82ACAF6D-94E8-3D4A-B3CF-0D60F7EECD94}" type="datetimeFigureOut">
              <a:rPr lang="en-US" smtClean="0"/>
              <a:t>1/30/2024</a:t>
            </a:fld>
            <a:endParaRPr lang="en-US"/>
          </a:p>
        </p:txBody>
      </p:sp>
      <p:sp>
        <p:nvSpPr>
          <p:cNvPr id="4" name="Footer Placeholder 3">
            <a:extLst>
              <a:ext uri="{FF2B5EF4-FFF2-40B4-BE49-F238E27FC236}">
                <a16:creationId xmlns:a16="http://schemas.microsoft.com/office/drawing/2014/main" id="{08B75968-F0CC-1045-B131-8E8B0A4716E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8930CA6-813A-3B4D-9EFB-7942636C0654}"/>
              </a:ext>
            </a:extLst>
          </p:cNvPr>
          <p:cNvSpPr>
            <a:spLocks noGrp="1"/>
          </p:cNvSpPr>
          <p:nvPr>
            <p:ph type="sldNum" sz="quarter" idx="12"/>
          </p:nvPr>
        </p:nvSpPr>
        <p:spPr/>
        <p:txBody>
          <a:bodyPr/>
          <a:lstStyle/>
          <a:p>
            <a:fld id="{13D904CC-D41C-A645-8C4E-4BA7C310B73F}" type="slidenum">
              <a:rPr lang="en-US" smtClean="0"/>
              <a:t>‹#›</a:t>
            </a:fld>
            <a:endParaRPr lang="en-US"/>
          </a:p>
        </p:txBody>
      </p:sp>
      <p:sp>
        <p:nvSpPr>
          <p:cNvPr id="6" name="Rectangle 5">
            <a:extLst>
              <a:ext uri="{FF2B5EF4-FFF2-40B4-BE49-F238E27FC236}">
                <a16:creationId xmlns:a16="http://schemas.microsoft.com/office/drawing/2014/main" id="{E4E66CDA-6B7D-874F-839A-77C02C661415}"/>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Text&#10;&#10;Description automatically generated">
            <a:extLst>
              <a:ext uri="{FF2B5EF4-FFF2-40B4-BE49-F238E27FC236}">
                <a16:creationId xmlns:a16="http://schemas.microsoft.com/office/drawing/2014/main" id="{03DA4F33-78E2-E94A-8291-000C8BB0809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0587" y="1489075"/>
            <a:ext cx="2402734" cy="804946"/>
          </a:xfrm>
          <a:prstGeom prst="rect">
            <a:avLst/>
          </a:prstGeom>
        </p:spPr>
      </p:pic>
      <p:sp>
        <p:nvSpPr>
          <p:cNvPr id="12" name="Picture Placeholder 11">
            <a:extLst>
              <a:ext uri="{FF2B5EF4-FFF2-40B4-BE49-F238E27FC236}">
                <a16:creationId xmlns:a16="http://schemas.microsoft.com/office/drawing/2014/main" id="{0FCE0FE0-8528-934D-A36A-131822617D93}"/>
              </a:ext>
            </a:extLst>
          </p:cNvPr>
          <p:cNvSpPr>
            <a:spLocks noGrp="1"/>
          </p:cNvSpPr>
          <p:nvPr>
            <p:ph type="pic" sz="quarter" idx="13"/>
          </p:nvPr>
        </p:nvSpPr>
        <p:spPr>
          <a:xfrm>
            <a:off x="3027680" y="0"/>
            <a:ext cx="3068320" cy="3429000"/>
          </a:xfrm>
          <a:ln>
            <a:solidFill>
              <a:schemeClr val="bg1"/>
            </a:solidFill>
          </a:ln>
        </p:spPr>
        <p:txBody>
          <a:bodyPr/>
          <a:lstStyle/>
          <a:p>
            <a:r>
              <a:rPr lang="en-US"/>
              <a:t>Click icon to add picture</a:t>
            </a:r>
          </a:p>
        </p:txBody>
      </p:sp>
      <p:sp>
        <p:nvSpPr>
          <p:cNvPr id="14" name="Picture Placeholder 11">
            <a:extLst>
              <a:ext uri="{FF2B5EF4-FFF2-40B4-BE49-F238E27FC236}">
                <a16:creationId xmlns:a16="http://schemas.microsoft.com/office/drawing/2014/main" id="{7F61A2CB-90FB-9C43-915E-98C4E25AC222}"/>
              </a:ext>
            </a:extLst>
          </p:cNvPr>
          <p:cNvSpPr>
            <a:spLocks noGrp="1"/>
          </p:cNvSpPr>
          <p:nvPr>
            <p:ph type="pic" sz="quarter" idx="14"/>
          </p:nvPr>
        </p:nvSpPr>
        <p:spPr>
          <a:xfrm>
            <a:off x="6091738" y="0"/>
            <a:ext cx="3068320" cy="3429000"/>
          </a:xfrm>
          <a:ln>
            <a:solidFill>
              <a:schemeClr val="bg1"/>
            </a:solidFill>
          </a:ln>
        </p:spPr>
        <p:txBody>
          <a:bodyPr/>
          <a:lstStyle/>
          <a:p>
            <a:r>
              <a:rPr lang="en-US"/>
              <a:t>Click icon to add picture</a:t>
            </a:r>
          </a:p>
        </p:txBody>
      </p:sp>
      <p:sp>
        <p:nvSpPr>
          <p:cNvPr id="15" name="Picture Placeholder 11">
            <a:extLst>
              <a:ext uri="{FF2B5EF4-FFF2-40B4-BE49-F238E27FC236}">
                <a16:creationId xmlns:a16="http://schemas.microsoft.com/office/drawing/2014/main" id="{7214454D-FFA4-154A-BF7E-2EA91EF2938A}"/>
              </a:ext>
            </a:extLst>
          </p:cNvPr>
          <p:cNvSpPr>
            <a:spLocks noGrp="1"/>
          </p:cNvSpPr>
          <p:nvPr>
            <p:ph type="pic" sz="quarter" idx="15"/>
          </p:nvPr>
        </p:nvSpPr>
        <p:spPr>
          <a:xfrm>
            <a:off x="9154978" y="0"/>
            <a:ext cx="3068320" cy="3429000"/>
          </a:xfrm>
          <a:ln>
            <a:solidFill>
              <a:schemeClr val="bg1"/>
            </a:solidFill>
          </a:ln>
        </p:spPr>
        <p:txBody>
          <a:bodyPr/>
          <a:lstStyle/>
          <a:p>
            <a:r>
              <a:rPr lang="en-US"/>
              <a:t>Click icon to add picture</a:t>
            </a:r>
          </a:p>
        </p:txBody>
      </p:sp>
      <p:sp>
        <p:nvSpPr>
          <p:cNvPr id="16" name="Picture Placeholder 11">
            <a:extLst>
              <a:ext uri="{FF2B5EF4-FFF2-40B4-BE49-F238E27FC236}">
                <a16:creationId xmlns:a16="http://schemas.microsoft.com/office/drawing/2014/main" id="{80E22558-3896-5646-89F8-42BFAB609B75}"/>
              </a:ext>
            </a:extLst>
          </p:cNvPr>
          <p:cNvSpPr>
            <a:spLocks noGrp="1"/>
          </p:cNvSpPr>
          <p:nvPr>
            <p:ph type="pic" sz="quarter" idx="16"/>
          </p:nvPr>
        </p:nvSpPr>
        <p:spPr>
          <a:xfrm>
            <a:off x="3027680" y="3429000"/>
            <a:ext cx="3068320" cy="3429000"/>
          </a:xfrm>
          <a:ln>
            <a:solidFill>
              <a:schemeClr val="bg1"/>
            </a:solidFill>
          </a:ln>
        </p:spPr>
        <p:txBody>
          <a:bodyPr/>
          <a:lstStyle/>
          <a:p>
            <a:r>
              <a:rPr lang="en-US"/>
              <a:t>Click icon to add picture</a:t>
            </a:r>
          </a:p>
        </p:txBody>
      </p:sp>
      <p:sp>
        <p:nvSpPr>
          <p:cNvPr id="17" name="Picture Placeholder 11">
            <a:extLst>
              <a:ext uri="{FF2B5EF4-FFF2-40B4-BE49-F238E27FC236}">
                <a16:creationId xmlns:a16="http://schemas.microsoft.com/office/drawing/2014/main" id="{C1777C87-28F1-C046-B595-36FF146CEBF6}"/>
              </a:ext>
            </a:extLst>
          </p:cNvPr>
          <p:cNvSpPr>
            <a:spLocks noGrp="1"/>
          </p:cNvSpPr>
          <p:nvPr>
            <p:ph type="pic" sz="quarter" idx="17"/>
          </p:nvPr>
        </p:nvSpPr>
        <p:spPr>
          <a:xfrm>
            <a:off x="6091738" y="3429000"/>
            <a:ext cx="3068320" cy="3429000"/>
          </a:xfrm>
          <a:ln>
            <a:solidFill>
              <a:schemeClr val="bg1"/>
            </a:solidFill>
          </a:ln>
        </p:spPr>
        <p:txBody>
          <a:bodyPr/>
          <a:lstStyle/>
          <a:p>
            <a:r>
              <a:rPr lang="en-US"/>
              <a:t>Click icon to add picture</a:t>
            </a:r>
          </a:p>
        </p:txBody>
      </p:sp>
      <p:sp>
        <p:nvSpPr>
          <p:cNvPr id="18" name="Picture Placeholder 11">
            <a:extLst>
              <a:ext uri="{FF2B5EF4-FFF2-40B4-BE49-F238E27FC236}">
                <a16:creationId xmlns:a16="http://schemas.microsoft.com/office/drawing/2014/main" id="{9ECAB93F-D684-0E40-B281-5FD24B8E67BF}"/>
              </a:ext>
            </a:extLst>
          </p:cNvPr>
          <p:cNvSpPr>
            <a:spLocks noGrp="1"/>
          </p:cNvSpPr>
          <p:nvPr>
            <p:ph type="pic" sz="quarter" idx="18"/>
          </p:nvPr>
        </p:nvSpPr>
        <p:spPr>
          <a:xfrm>
            <a:off x="9154978" y="3429000"/>
            <a:ext cx="3068320" cy="3429000"/>
          </a:xfrm>
          <a:ln>
            <a:solidFill>
              <a:schemeClr val="bg1"/>
            </a:solidFill>
          </a:ln>
        </p:spPr>
        <p:txBody>
          <a:bodyPr/>
          <a:lstStyle/>
          <a:p>
            <a:r>
              <a:rPr lang="en-US"/>
              <a:t>Click icon to add picture</a:t>
            </a:r>
          </a:p>
        </p:txBody>
      </p:sp>
      <p:sp>
        <p:nvSpPr>
          <p:cNvPr id="19" name="Picture Placeholder 11">
            <a:extLst>
              <a:ext uri="{FF2B5EF4-FFF2-40B4-BE49-F238E27FC236}">
                <a16:creationId xmlns:a16="http://schemas.microsoft.com/office/drawing/2014/main" id="{3A195EA1-A8BC-D04E-8914-CEF2354EA72D}"/>
              </a:ext>
            </a:extLst>
          </p:cNvPr>
          <p:cNvSpPr>
            <a:spLocks noGrp="1"/>
          </p:cNvSpPr>
          <p:nvPr>
            <p:ph type="pic" sz="quarter" idx="19"/>
          </p:nvPr>
        </p:nvSpPr>
        <p:spPr>
          <a:xfrm>
            <a:off x="-35560" y="3429000"/>
            <a:ext cx="3068320" cy="3429000"/>
          </a:xfrm>
          <a:ln>
            <a:solidFill>
              <a:schemeClr val="bg1"/>
            </a:solidFill>
          </a:ln>
        </p:spPr>
        <p:txBody>
          <a:bodyPr/>
          <a:lstStyle/>
          <a:p>
            <a:r>
              <a:rPr lang="en-US"/>
              <a:t>Click icon to add picture</a:t>
            </a:r>
          </a:p>
        </p:txBody>
      </p:sp>
      <p:sp>
        <p:nvSpPr>
          <p:cNvPr id="20" name="Text Placeholder 9">
            <a:extLst>
              <a:ext uri="{FF2B5EF4-FFF2-40B4-BE49-F238E27FC236}">
                <a16:creationId xmlns:a16="http://schemas.microsoft.com/office/drawing/2014/main" id="{12EEA715-DCF4-3C4D-8DB1-D0183606E468}"/>
              </a:ext>
            </a:extLst>
          </p:cNvPr>
          <p:cNvSpPr>
            <a:spLocks noGrp="1"/>
          </p:cNvSpPr>
          <p:nvPr>
            <p:ph type="body" sz="quarter" idx="26" hasCustomPrompt="1"/>
          </p:nvPr>
        </p:nvSpPr>
        <p:spPr>
          <a:xfrm>
            <a:off x="3251648" y="287866"/>
            <a:ext cx="2407472" cy="944303"/>
          </a:xfrm>
        </p:spPr>
        <p:txBody>
          <a:bodyPr>
            <a:noAutofit/>
          </a:bodyPr>
          <a:lstStyle>
            <a:lvl1pPr marL="0" indent="0">
              <a:lnSpc>
                <a:spcPts val="2420"/>
              </a:lnSpc>
              <a:buNone/>
              <a:defRPr sz="2000" b="1">
                <a:solidFill>
                  <a:schemeClr val="bg1"/>
                </a:solidFill>
              </a:defRPr>
            </a:lvl1pPr>
          </a:lstStyle>
          <a:p>
            <a:pPr lvl="0"/>
            <a:r>
              <a:rPr lang="en-US" dirty="0"/>
              <a:t>CLICK TO EDIT MASTER</a:t>
            </a:r>
          </a:p>
        </p:txBody>
      </p:sp>
      <p:sp>
        <p:nvSpPr>
          <p:cNvPr id="21" name="Text Placeholder 9">
            <a:extLst>
              <a:ext uri="{FF2B5EF4-FFF2-40B4-BE49-F238E27FC236}">
                <a16:creationId xmlns:a16="http://schemas.microsoft.com/office/drawing/2014/main" id="{7C520D97-10D9-3141-B9E4-BF0346CDF24C}"/>
              </a:ext>
            </a:extLst>
          </p:cNvPr>
          <p:cNvSpPr>
            <a:spLocks noGrp="1"/>
          </p:cNvSpPr>
          <p:nvPr>
            <p:ph type="body" sz="quarter" idx="27" hasCustomPrompt="1"/>
          </p:nvPr>
        </p:nvSpPr>
        <p:spPr>
          <a:xfrm>
            <a:off x="6309808" y="287866"/>
            <a:ext cx="2407472" cy="944303"/>
          </a:xfrm>
        </p:spPr>
        <p:txBody>
          <a:bodyPr>
            <a:noAutofit/>
          </a:bodyPr>
          <a:lstStyle>
            <a:lvl1pPr marL="0" indent="0">
              <a:lnSpc>
                <a:spcPts val="2420"/>
              </a:lnSpc>
              <a:buNone/>
              <a:defRPr sz="2000" b="1">
                <a:solidFill>
                  <a:schemeClr val="bg1"/>
                </a:solidFill>
              </a:defRPr>
            </a:lvl1pPr>
          </a:lstStyle>
          <a:p>
            <a:pPr lvl="0"/>
            <a:r>
              <a:rPr lang="en-US" dirty="0"/>
              <a:t>CLICK TO EDIT MASTER</a:t>
            </a:r>
          </a:p>
        </p:txBody>
      </p:sp>
      <p:sp>
        <p:nvSpPr>
          <p:cNvPr id="22" name="Text Placeholder 9">
            <a:extLst>
              <a:ext uri="{FF2B5EF4-FFF2-40B4-BE49-F238E27FC236}">
                <a16:creationId xmlns:a16="http://schemas.microsoft.com/office/drawing/2014/main" id="{F83DFEE5-4481-F141-BD3C-D0B091CC1B6E}"/>
              </a:ext>
            </a:extLst>
          </p:cNvPr>
          <p:cNvSpPr>
            <a:spLocks noGrp="1"/>
          </p:cNvSpPr>
          <p:nvPr>
            <p:ph type="body" sz="quarter" idx="28" hasCustomPrompt="1"/>
          </p:nvPr>
        </p:nvSpPr>
        <p:spPr>
          <a:xfrm>
            <a:off x="9347648" y="287866"/>
            <a:ext cx="2407472" cy="944303"/>
          </a:xfrm>
        </p:spPr>
        <p:txBody>
          <a:bodyPr>
            <a:noAutofit/>
          </a:bodyPr>
          <a:lstStyle>
            <a:lvl1pPr marL="0" indent="0">
              <a:lnSpc>
                <a:spcPts val="2420"/>
              </a:lnSpc>
              <a:buNone/>
              <a:defRPr sz="2000" b="1">
                <a:solidFill>
                  <a:schemeClr val="bg1"/>
                </a:solidFill>
              </a:defRPr>
            </a:lvl1pPr>
          </a:lstStyle>
          <a:p>
            <a:pPr lvl="0"/>
            <a:r>
              <a:rPr lang="en-US" dirty="0"/>
              <a:t>CLICK TO EDIT MASTER</a:t>
            </a:r>
          </a:p>
        </p:txBody>
      </p:sp>
      <p:sp>
        <p:nvSpPr>
          <p:cNvPr id="23" name="Text Placeholder 9">
            <a:extLst>
              <a:ext uri="{FF2B5EF4-FFF2-40B4-BE49-F238E27FC236}">
                <a16:creationId xmlns:a16="http://schemas.microsoft.com/office/drawing/2014/main" id="{055D088C-DCE4-D94B-B62E-653AF22D3A11}"/>
              </a:ext>
            </a:extLst>
          </p:cNvPr>
          <p:cNvSpPr>
            <a:spLocks noGrp="1"/>
          </p:cNvSpPr>
          <p:nvPr>
            <p:ph type="body" sz="quarter" idx="29" hasCustomPrompt="1"/>
          </p:nvPr>
        </p:nvSpPr>
        <p:spPr>
          <a:xfrm>
            <a:off x="3251648" y="3681306"/>
            <a:ext cx="2407472" cy="944303"/>
          </a:xfrm>
        </p:spPr>
        <p:txBody>
          <a:bodyPr>
            <a:noAutofit/>
          </a:bodyPr>
          <a:lstStyle>
            <a:lvl1pPr marL="0" indent="0">
              <a:lnSpc>
                <a:spcPts val="2420"/>
              </a:lnSpc>
              <a:buNone/>
              <a:defRPr sz="2000" b="1">
                <a:solidFill>
                  <a:schemeClr val="bg1"/>
                </a:solidFill>
              </a:defRPr>
            </a:lvl1pPr>
          </a:lstStyle>
          <a:p>
            <a:pPr lvl="0"/>
            <a:r>
              <a:rPr lang="en-US" dirty="0"/>
              <a:t>CLICK TO EDIT MASTER</a:t>
            </a:r>
          </a:p>
        </p:txBody>
      </p:sp>
      <p:sp>
        <p:nvSpPr>
          <p:cNvPr id="24" name="Text Placeholder 9">
            <a:extLst>
              <a:ext uri="{FF2B5EF4-FFF2-40B4-BE49-F238E27FC236}">
                <a16:creationId xmlns:a16="http://schemas.microsoft.com/office/drawing/2014/main" id="{BD809655-BB02-FE49-B65C-64C7AAE218B6}"/>
              </a:ext>
            </a:extLst>
          </p:cNvPr>
          <p:cNvSpPr>
            <a:spLocks noGrp="1"/>
          </p:cNvSpPr>
          <p:nvPr>
            <p:ph type="body" sz="quarter" idx="30" hasCustomPrompt="1"/>
          </p:nvPr>
        </p:nvSpPr>
        <p:spPr>
          <a:xfrm>
            <a:off x="6309808" y="3681306"/>
            <a:ext cx="2407472" cy="944303"/>
          </a:xfrm>
        </p:spPr>
        <p:txBody>
          <a:bodyPr>
            <a:noAutofit/>
          </a:bodyPr>
          <a:lstStyle>
            <a:lvl1pPr marL="0" indent="0">
              <a:lnSpc>
                <a:spcPts val="2420"/>
              </a:lnSpc>
              <a:buNone/>
              <a:defRPr sz="2000" b="1">
                <a:solidFill>
                  <a:schemeClr val="bg1"/>
                </a:solidFill>
              </a:defRPr>
            </a:lvl1pPr>
          </a:lstStyle>
          <a:p>
            <a:pPr lvl="0"/>
            <a:r>
              <a:rPr lang="en-US" dirty="0"/>
              <a:t>CLICK TO EDIT MASTER</a:t>
            </a:r>
          </a:p>
        </p:txBody>
      </p:sp>
      <p:sp>
        <p:nvSpPr>
          <p:cNvPr id="25" name="Text Placeholder 9">
            <a:extLst>
              <a:ext uri="{FF2B5EF4-FFF2-40B4-BE49-F238E27FC236}">
                <a16:creationId xmlns:a16="http://schemas.microsoft.com/office/drawing/2014/main" id="{C951218A-3C8F-7741-8B12-0A24C651F5E2}"/>
              </a:ext>
            </a:extLst>
          </p:cNvPr>
          <p:cNvSpPr>
            <a:spLocks noGrp="1"/>
          </p:cNvSpPr>
          <p:nvPr>
            <p:ph type="body" sz="quarter" idx="31" hasCustomPrompt="1"/>
          </p:nvPr>
        </p:nvSpPr>
        <p:spPr>
          <a:xfrm>
            <a:off x="9347648" y="3681306"/>
            <a:ext cx="2407472" cy="944303"/>
          </a:xfrm>
        </p:spPr>
        <p:txBody>
          <a:bodyPr>
            <a:noAutofit/>
          </a:bodyPr>
          <a:lstStyle>
            <a:lvl1pPr marL="0" indent="0">
              <a:lnSpc>
                <a:spcPts val="2420"/>
              </a:lnSpc>
              <a:buNone/>
              <a:defRPr sz="2000" b="1">
                <a:solidFill>
                  <a:schemeClr val="bg1"/>
                </a:solidFill>
              </a:defRPr>
            </a:lvl1pPr>
          </a:lstStyle>
          <a:p>
            <a:pPr lvl="0"/>
            <a:r>
              <a:rPr lang="en-US" dirty="0"/>
              <a:t>CLICK TO EDIT MASTER</a:t>
            </a:r>
          </a:p>
        </p:txBody>
      </p:sp>
      <p:sp>
        <p:nvSpPr>
          <p:cNvPr id="26" name="Text Placeholder 9">
            <a:extLst>
              <a:ext uri="{FF2B5EF4-FFF2-40B4-BE49-F238E27FC236}">
                <a16:creationId xmlns:a16="http://schemas.microsoft.com/office/drawing/2014/main" id="{4619809C-16C0-AA4C-9ECC-5B43C3609E11}"/>
              </a:ext>
            </a:extLst>
          </p:cNvPr>
          <p:cNvSpPr>
            <a:spLocks noGrp="1"/>
          </p:cNvSpPr>
          <p:nvPr>
            <p:ph type="body" sz="quarter" idx="32" hasCustomPrompt="1"/>
          </p:nvPr>
        </p:nvSpPr>
        <p:spPr>
          <a:xfrm>
            <a:off x="203648" y="3681306"/>
            <a:ext cx="2407472" cy="944303"/>
          </a:xfrm>
        </p:spPr>
        <p:txBody>
          <a:bodyPr>
            <a:noAutofit/>
          </a:bodyPr>
          <a:lstStyle>
            <a:lvl1pPr marL="0" indent="0">
              <a:lnSpc>
                <a:spcPts val="2420"/>
              </a:lnSpc>
              <a:buNone/>
              <a:defRPr sz="2000" b="1">
                <a:solidFill>
                  <a:schemeClr val="bg1"/>
                </a:solidFill>
              </a:defRPr>
            </a:lvl1pPr>
          </a:lstStyle>
          <a:p>
            <a:pPr lvl="0"/>
            <a:r>
              <a:rPr lang="en-US" dirty="0"/>
              <a:t>CLICK TO EDIT MASTER</a:t>
            </a:r>
          </a:p>
        </p:txBody>
      </p:sp>
    </p:spTree>
    <p:extLst>
      <p:ext uri="{BB962C8B-B14F-4D97-AF65-F5344CB8AC3E}">
        <p14:creationId xmlns:p14="http://schemas.microsoft.com/office/powerpoint/2010/main" val="316739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O2">
    <p:spTree>
      <p:nvGrpSpPr>
        <p:cNvPr id="1" name=""/>
        <p:cNvGrpSpPr/>
        <p:nvPr/>
      </p:nvGrpSpPr>
      <p:grpSpPr>
        <a:xfrm>
          <a:off x="0" y="0"/>
          <a:ext cx="0" cy="0"/>
          <a:chOff x="0" y="0"/>
          <a:chExt cx="0" cy="0"/>
        </a:xfrm>
      </p:grpSpPr>
      <p:pic>
        <p:nvPicPr>
          <p:cNvPr id="16" name="Picture 15" descr="A blue and red rectangle&#10;&#10;Description automatically generated">
            <a:extLst>
              <a:ext uri="{FF2B5EF4-FFF2-40B4-BE49-F238E27FC236}">
                <a16:creationId xmlns:a16="http://schemas.microsoft.com/office/drawing/2014/main" id="{115ADA4C-66E6-0097-5D33-90CF8F8EFC8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62" y="0"/>
            <a:ext cx="12182476" cy="6858000"/>
          </a:xfrm>
          <a:prstGeom prst="rect">
            <a:avLst/>
          </a:prstGeom>
        </p:spPr>
      </p:pic>
      <p:sp>
        <p:nvSpPr>
          <p:cNvPr id="9" name="Title 1">
            <a:extLst>
              <a:ext uri="{FF2B5EF4-FFF2-40B4-BE49-F238E27FC236}">
                <a16:creationId xmlns:a16="http://schemas.microsoft.com/office/drawing/2014/main" id="{B54BFDF6-0BB4-91B1-EBF3-449224B15124}"/>
              </a:ext>
            </a:extLst>
          </p:cNvPr>
          <p:cNvSpPr>
            <a:spLocks noGrp="1"/>
          </p:cNvSpPr>
          <p:nvPr>
            <p:ph type="ctrTitle" hasCustomPrompt="1"/>
          </p:nvPr>
        </p:nvSpPr>
        <p:spPr>
          <a:xfrm>
            <a:off x="3876827" y="1567543"/>
            <a:ext cx="7370214" cy="3063075"/>
          </a:xfrm>
        </p:spPr>
        <p:txBody>
          <a:bodyPr anchor="b">
            <a:noAutofit/>
          </a:bodyPr>
          <a:lstStyle>
            <a:lvl1pPr algn="l">
              <a:lnSpc>
                <a:spcPct val="85000"/>
              </a:lnSpc>
              <a:defRPr sz="7200" b="1">
                <a:solidFill>
                  <a:srgbClr val="BCBEC0"/>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SESSION </a:t>
            </a:r>
            <a:br>
              <a:rPr lang="en-US" dirty="0"/>
            </a:br>
            <a:r>
              <a:rPr lang="en-US" dirty="0"/>
              <a:t>TITLE</a:t>
            </a:r>
            <a:br>
              <a:rPr lang="en-US" dirty="0"/>
            </a:br>
            <a:r>
              <a:rPr lang="en-US" dirty="0"/>
              <a:t>HERE</a:t>
            </a:r>
          </a:p>
        </p:txBody>
      </p:sp>
      <p:sp>
        <p:nvSpPr>
          <p:cNvPr id="10" name="Subtitle 2">
            <a:extLst>
              <a:ext uri="{FF2B5EF4-FFF2-40B4-BE49-F238E27FC236}">
                <a16:creationId xmlns:a16="http://schemas.microsoft.com/office/drawing/2014/main" id="{C18002C0-78F9-F3DD-F985-72943BBC73E4}"/>
              </a:ext>
            </a:extLst>
          </p:cNvPr>
          <p:cNvSpPr>
            <a:spLocks noGrp="1"/>
          </p:cNvSpPr>
          <p:nvPr>
            <p:ph type="subTitle" idx="1" hasCustomPrompt="1"/>
          </p:nvPr>
        </p:nvSpPr>
        <p:spPr>
          <a:xfrm>
            <a:off x="3876827" y="4865114"/>
            <a:ext cx="7370214" cy="588630"/>
          </a:xfrm>
        </p:spPr>
        <p:txBody>
          <a:bodyPr/>
          <a:lstStyle>
            <a:lvl1pPr marL="0" indent="0" algn="l">
              <a:buNone/>
              <a:defRPr sz="2400">
                <a:solidFill>
                  <a:srgbClr val="BCBEC0"/>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Speaker(s) / Moderator</a:t>
            </a:r>
          </a:p>
        </p:txBody>
      </p:sp>
      <p:pic>
        <p:nvPicPr>
          <p:cNvPr id="12" name="Picture 11" descr="A black background with blue numbers and red text&#10;&#10;Description automatically generated">
            <a:extLst>
              <a:ext uri="{FF2B5EF4-FFF2-40B4-BE49-F238E27FC236}">
                <a16:creationId xmlns:a16="http://schemas.microsoft.com/office/drawing/2014/main" id="{56A0CB30-2A6B-5D34-92F6-73C87181E60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48587" y="757295"/>
            <a:ext cx="2688043" cy="5441383"/>
          </a:xfrm>
          <a:prstGeom prst="rect">
            <a:avLst/>
          </a:prstGeom>
        </p:spPr>
      </p:pic>
    </p:spTree>
    <p:extLst>
      <p:ext uri="{BB962C8B-B14F-4D97-AF65-F5344CB8AC3E}">
        <p14:creationId xmlns:p14="http://schemas.microsoft.com/office/powerpoint/2010/main" val="3504884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O3">
    <p:spTree>
      <p:nvGrpSpPr>
        <p:cNvPr id="1" name=""/>
        <p:cNvGrpSpPr/>
        <p:nvPr/>
      </p:nvGrpSpPr>
      <p:grpSpPr>
        <a:xfrm>
          <a:off x="0" y="0"/>
          <a:ext cx="0" cy="0"/>
          <a:chOff x="0" y="0"/>
          <a:chExt cx="0" cy="0"/>
        </a:xfrm>
      </p:grpSpPr>
      <p:pic>
        <p:nvPicPr>
          <p:cNvPr id="6" name="Picture 5" descr="A blue and red rectangle with white stripes&#10;&#10;Description automatically generated">
            <a:extLst>
              <a:ext uri="{FF2B5EF4-FFF2-40B4-BE49-F238E27FC236}">
                <a16:creationId xmlns:a16="http://schemas.microsoft.com/office/drawing/2014/main" id="{7D2C2833-B7A6-4605-A736-40B90BD1B0E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62" y="0"/>
            <a:ext cx="12182476" cy="6858000"/>
          </a:xfrm>
          <a:prstGeom prst="rect">
            <a:avLst/>
          </a:prstGeom>
        </p:spPr>
      </p:pic>
      <p:sp>
        <p:nvSpPr>
          <p:cNvPr id="9" name="Title 1">
            <a:extLst>
              <a:ext uri="{FF2B5EF4-FFF2-40B4-BE49-F238E27FC236}">
                <a16:creationId xmlns:a16="http://schemas.microsoft.com/office/drawing/2014/main" id="{B54BFDF6-0BB4-91B1-EBF3-449224B15124}"/>
              </a:ext>
            </a:extLst>
          </p:cNvPr>
          <p:cNvSpPr>
            <a:spLocks noGrp="1"/>
          </p:cNvSpPr>
          <p:nvPr>
            <p:ph type="ctrTitle" hasCustomPrompt="1"/>
          </p:nvPr>
        </p:nvSpPr>
        <p:spPr>
          <a:xfrm>
            <a:off x="3876827" y="1567543"/>
            <a:ext cx="7370214" cy="3063075"/>
          </a:xfrm>
        </p:spPr>
        <p:txBody>
          <a:bodyPr anchor="b">
            <a:noAutofit/>
          </a:bodyPr>
          <a:lstStyle>
            <a:lvl1pPr algn="l">
              <a:lnSpc>
                <a:spcPct val="85000"/>
              </a:lnSpc>
              <a:defRPr sz="4800" b="1">
                <a:solidFill>
                  <a:srgbClr val="BCBEC0"/>
                </a:solidFill>
                <a:latin typeface="Verdana" panose="020B0604030504040204" pitchFamily="34" charset="0"/>
                <a:ea typeface="Verdana" panose="020B0604030504040204" pitchFamily="34" charset="0"/>
                <a:cs typeface="Verdana" panose="020B0604030504040204" pitchFamily="34" charset="0"/>
              </a:defRPr>
            </a:lvl1pPr>
          </a:lstStyle>
          <a:p>
            <a:r>
              <a:rPr lang="en-US" smtClean="0"/>
              <a:t>Teaming Agreement Horror Stories: How to Prevent Them and What to Do if They Happen</a:t>
            </a:r>
            <a:endParaRPr lang="en-US" dirty="0"/>
          </a:p>
        </p:txBody>
      </p:sp>
      <p:sp>
        <p:nvSpPr>
          <p:cNvPr id="10" name="Subtitle 2">
            <a:extLst>
              <a:ext uri="{FF2B5EF4-FFF2-40B4-BE49-F238E27FC236}">
                <a16:creationId xmlns:a16="http://schemas.microsoft.com/office/drawing/2014/main" id="{C18002C0-78F9-F3DD-F985-72943BBC73E4}"/>
              </a:ext>
            </a:extLst>
          </p:cNvPr>
          <p:cNvSpPr>
            <a:spLocks noGrp="1"/>
          </p:cNvSpPr>
          <p:nvPr>
            <p:ph type="subTitle" idx="1" hasCustomPrompt="1"/>
          </p:nvPr>
        </p:nvSpPr>
        <p:spPr>
          <a:xfrm>
            <a:off x="3876827" y="4865114"/>
            <a:ext cx="7370214" cy="588630"/>
          </a:xfrm>
        </p:spPr>
        <p:txBody>
          <a:bodyPr/>
          <a:lstStyle>
            <a:lvl1pPr marL="0" indent="0" algn="l">
              <a:buNone/>
              <a:defRPr sz="2400">
                <a:solidFill>
                  <a:srgbClr val="BCBEC0"/>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Andrew March, Chris Slottee, Jacob Broussard</a:t>
            </a:r>
            <a:endParaRPr lang="en-US" dirty="0"/>
          </a:p>
        </p:txBody>
      </p:sp>
      <p:pic>
        <p:nvPicPr>
          <p:cNvPr id="12" name="Picture 11" descr="A black background with blue numbers and red text&#10;&#10;Description automatically generated">
            <a:extLst>
              <a:ext uri="{FF2B5EF4-FFF2-40B4-BE49-F238E27FC236}">
                <a16:creationId xmlns:a16="http://schemas.microsoft.com/office/drawing/2014/main" id="{56A0CB30-2A6B-5D34-92F6-73C87181E60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48587" y="757295"/>
            <a:ext cx="2688043" cy="5441383"/>
          </a:xfrm>
          <a:prstGeom prst="rect">
            <a:avLst/>
          </a:prstGeom>
        </p:spPr>
      </p:pic>
    </p:spTree>
    <p:extLst>
      <p:ext uri="{BB962C8B-B14F-4D97-AF65-F5344CB8AC3E}">
        <p14:creationId xmlns:p14="http://schemas.microsoft.com/office/powerpoint/2010/main" val="1267427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O4">
    <p:spTree>
      <p:nvGrpSpPr>
        <p:cNvPr id="1" name=""/>
        <p:cNvGrpSpPr/>
        <p:nvPr/>
      </p:nvGrpSpPr>
      <p:grpSpPr>
        <a:xfrm>
          <a:off x="0" y="0"/>
          <a:ext cx="0" cy="0"/>
          <a:chOff x="0" y="0"/>
          <a:chExt cx="0" cy="0"/>
        </a:xfrm>
      </p:grpSpPr>
      <p:pic>
        <p:nvPicPr>
          <p:cNvPr id="3" name="Picture 2" descr="A red and white rectangle&#10;&#10;Description automatically generated">
            <a:extLst>
              <a:ext uri="{FF2B5EF4-FFF2-40B4-BE49-F238E27FC236}">
                <a16:creationId xmlns:a16="http://schemas.microsoft.com/office/drawing/2014/main" id="{A9538E1E-C9A2-CCD3-78E7-55CE49BFC24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62" y="0"/>
            <a:ext cx="12182476" cy="6858000"/>
          </a:xfrm>
          <a:prstGeom prst="rect">
            <a:avLst/>
          </a:prstGeom>
        </p:spPr>
      </p:pic>
      <p:pic>
        <p:nvPicPr>
          <p:cNvPr id="8" name="Picture 7" descr="A white background with letters&#10;&#10;Description automatically generated">
            <a:extLst>
              <a:ext uri="{FF2B5EF4-FFF2-40B4-BE49-F238E27FC236}">
                <a16:creationId xmlns:a16="http://schemas.microsoft.com/office/drawing/2014/main" id="{EDF8C044-7AE6-B58A-6BF9-88211B3DFED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 y="763625"/>
            <a:ext cx="12182475" cy="5817479"/>
          </a:xfrm>
          <a:prstGeom prst="rect">
            <a:avLst/>
          </a:prstGeom>
        </p:spPr>
      </p:pic>
      <p:sp>
        <p:nvSpPr>
          <p:cNvPr id="4" name="Title 1">
            <a:extLst>
              <a:ext uri="{FF2B5EF4-FFF2-40B4-BE49-F238E27FC236}">
                <a16:creationId xmlns:a16="http://schemas.microsoft.com/office/drawing/2014/main" id="{742A64BF-5CBE-6963-D523-5F954C2BC8ED}"/>
              </a:ext>
            </a:extLst>
          </p:cNvPr>
          <p:cNvSpPr>
            <a:spLocks noGrp="1"/>
          </p:cNvSpPr>
          <p:nvPr>
            <p:ph type="ctrTitle" hasCustomPrompt="1"/>
          </p:nvPr>
        </p:nvSpPr>
        <p:spPr>
          <a:xfrm>
            <a:off x="734496" y="1453242"/>
            <a:ext cx="6083601" cy="3063075"/>
          </a:xfrm>
        </p:spPr>
        <p:txBody>
          <a:bodyPr anchor="b">
            <a:noAutofit/>
          </a:bodyPr>
          <a:lstStyle>
            <a:lvl1pPr algn="l">
              <a:lnSpc>
                <a:spcPct val="85000"/>
              </a:lnSpc>
              <a:defRPr sz="7200" b="1">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
            </a:r>
            <a:br>
              <a:rPr lang="en-US" dirty="0"/>
            </a:br>
            <a:r>
              <a:rPr lang="en-US" dirty="0"/>
              <a:t>SESSION TITLE</a:t>
            </a:r>
            <a:br>
              <a:rPr lang="en-US" dirty="0"/>
            </a:br>
            <a:r>
              <a:rPr lang="en-US" dirty="0"/>
              <a:t>HERE</a:t>
            </a:r>
          </a:p>
        </p:txBody>
      </p:sp>
      <p:sp>
        <p:nvSpPr>
          <p:cNvPr id="5" name="Subtitle 2">
            <a:extLst>
              <a:ext uri="{FF2B5EF4-FFF2-40B4-BE49-F238E27FC236}">
                <a16:creationId xmlns:a16="http://schemas.microsoft.com/office/drawing/2014/main" id="{078E14D5-B731-0317-E855-6B95FA4F0ED1}"/>
              </a:ext>
            </a:extLst>
          </p:cNvPr>
          <p:cNvSpPr>
            <a:spLocks noGrp="1"/>
          </p:cNvSpPr>
          <p:nvPr>
            <p:ph type="subTitle" idx="1" hasCustomPrompt="1"/>
          </p:nvPr>
        </p:nvSpPr>
        <p:spPr>
          <a:xfrm>
            <a:off x="734495" y="5557594"/>
            <a:ext cx="6083601" cy="362977"/>
          </a:xfrm>
        </p:spPr>
        <p:txBody>
          <a:bodyPr/>
          <a:lstStyle>
            <a:lvl1pPr marL="0" indent="0" algn="l">
              <a:buNone/>
              <a:defRPr sz="2400">
                <a:solidFill>
                  <a:srgbClr val="0E2C4F"/>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Speaker(s) / Moderator</a:t>
            </a:r>
          </a:p>
        </p:txBody>
      </p:sp>
      <p:pic>
        <p:nvPicPr>
          <p:cNvPr id="7" name="Picture 6" descr="A black background with red and blue text&#10;&#10;Description automatically generated">
            <a:extLst>
              <a:ext uri="{FF2B5EF4-FFF2-40B4-BE49-F238E27FC236}">
                <a16:creationId xmlns:a16="http://schemas.microsoft.com/office/drawing/2014/main" id="{07C6247B-A988-8E61-B4B7-49B6ACDD2CE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411489" y="4999778"/>
            <a:ext cx="4440273" cy="1478611"/>
          </a:xfrm>
          <a:prstGeom prst="rect">
            <a:avLst/>
          </a:prstGeom>
        </p:spPr>
      </p:pic>
    </p:spTree>
    <p:extLst>
      <p:ext uri="{BB962C8B-B14F-4D97-AF65-F5344CB8AC3E}">
        <p14:creationId xmlns:p14="http://schemas.microsoft.com/office/powerpoint/2010/main" val="2203027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 O5">
    <p:spTree>
      <p:nvGrpSpPr>
        <p:cNvPr id="1" name=""/>
        <p:cNvGrpSpPr/>
        <p:nvPr/>
      </p:nvGrpSpPr>
      <p:grpSpPr>
        <a:xfrm>
          <a:off x="0" y="0"/>
          <a:ext cx="0" cy="0"/>
          <a:chOff x="0" y="0"/>
          <a:chExt cx="0" cy="0"/>
        </a:xfrm>
      </p:grpSpPr>
      <p:pic>
        <p:nvPicPr>
          <p:cNvPr id="4" name="Picture 3" descr="A blue and red rectangle&#10;&#10;Description automatically generated">
            <a:extLst>
              <a:ext uri="{FF2B5EF4-FFF2-40B4-BE49-F238E27FC236}">
                <a16:creationId xmlns:a16="http://schemas.microsoft.com/office/drawing/2014/main" id="{37D27392-DC8F-A205-CDB2-F5D35D516FC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62" y="0"/>
            <a:ext cx="12187238" cy="6860681"/>
          </a:xfrm>
          <a:prstGeom prst="rect">
            <a:avLst/>
          </a:prstGeom>
        </p:spPr>
      </p:pic>
      <p:sp>
        <p:nvSpPr>
          <p:cNvPr id="6" name="Subtitle 2">
            <a:extLst>
              <a:ext uri="{FF2B5EF4-FFF2-40B4-BE49-F238E27FC236}">
                <a16:creationId xmlns:a16="http://schemas.microsoft.com/office/drawing/2014/main" id="{4B420D83-940C-EE8D-DFB7-CDA0CAE42402}"/>
              </a:ext>
            </a:extLst>
          </p:cNvPr>
          <p:cNvSpPr>
            <a:spLocks noGrp="1"/>
          </p:cNvSpPr>
          <p:nvPr>
            <p:ph type="subTitle" idx="1" hasCustomPrompt="1"/>
          </p:nvPr>
        </p:nvSpPr>
        <p:spPr>
          <a:xfrm>
            <a:off x="734495" y="5557594"/>
            <a:ext cx="6083601" cy="362977"/>
          </a:xfrm>
        </p:spPr>
        <p:txBody>
          <a:bodyPr/>
          <a:lstStyle>
            <a:lvl1pPr marL="0" indent="0" algn="l">
              <a:buNone/>
              <a:defRPr sz="2400">
                <a:solidFill>
                  <a:srgbClr val="0E2C4F"/>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Speaker(s) / Moderator</a:t>
            </a:r>
          </a:p>
        </p:txBody>
      </p:sp>
      <p:pic>
        <p:nvPicPr>
          <p:cNvPr id="7" name="Picture 6" descr="A black background with red and blue text&#10;&#10;Description automatically generated">
            <a:extLst>
              <a:ext uri="{FF2B5EF4-FFF2-40B4-BE49-F238E27FC236}">
                <a16:creationId xmlns:a16="http://schemas.microsoft.com/office/drawing/2014/main" id="{EF461DA2-73A5-B2E9-4728-D366E575914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11489" y="4999778"/>
            <a:ext cx="4440273" cy="1478611"/>
          </a:xfrm>
          <a:prstGeom prst="rect">
            <a:avLst/>
          </a:prstGeom>
        </p:spPr>
      </p:pic>
      <p:sp>
        <p:nvSpPr>
          <p:cNvPr id="9" name="Title 1">
            <a:extLst>
              <a:ext uri="{FF2B5EF4-FFF2-40B4-BE49-F238E27FC236}">
                <a16:creationId xmlns:a16="http://schemas.microsoft.com/office/drawing/2014/main" id="{68EA16FE-A29C-9CEB-5096-34D699552E84}"/>
              </a:ext>
            </a:extLst>
          </p:cNvPr>
          <p:cNvSpPr>
            <a:spLocks noGrp="1"/>
          </p:cNvSpPr>
          <p:nvPr>
            <p:ph type="ctrTitle" hasCustomPrompt="1"/>
          </p:nvPr>
        </p:nvSpPr>
        <p:spPr>
          <a:xfrm>
            <a:off x="734496" y="1453242"/>
            <a:ext cx="6083601" cy="3063075"/>
          </a:xfrm>
        </p:spPr>
        <p:txBody>
          <a:bodyPr anchor="b">
            <a:noAutofit/>
          </a:bodyPr>
          <a:lstStyle>
            <a:lvl1pPr algn="l">
              <a:lnSpc>
                <a:spcPct val="85000"/>
              </a:lnSpc>
              <a:defRPr sz="7200" b="1">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
            </a:r>
            <a:br>
              <a:rPr lang="en-US" dirty="0"/>
            </a:br>
            <a:r>
              <a:rPr lang="en-US" dirty="0"/>
              <a:t>SESSION TITLE</a:t>
            </a:r>
            <a:br>
              <a:rPr lang="en-US" dirty="0"/>
            </a:br>
            <a:r>
              <a:rPr lang="en-US" dirty="0"/>
              <a:t>HERE</a:t>
            </a:r>
          </a:p>
        </p:txBody>
      </p:sp>
    </p:spTree>
    <p:extLst>
      <p:ext uri="{BB962C8B-B14F-4D97-AF65-F5344CB8AC3E}">
        <p14:creationId xmlns:p14="http://schemas.microsoft.com/office/powerpoint/2010/main" val="1849615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oderato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7E6D2-F868-7107-4CB2-84CCFF7D64D1}"/>
              </a:ext>
            </a:extLst>
          </p:cNvPr>
          <p:cNvSpPr>
            <a:spLocks noGrp="1"/>
          </p:cNvSpPr>
          <p:nvPr>
            <p:ph type="title" hasCustomPrompt="1"/>
          </p:nvPr>
        </p:nvSpPr>
        <p:spPr>
          <a:xfrm>
            <a:off x="786001" y="852919"/>
            <a:ext cx="4777241" cy="1325563"/>
          </a:xfrm>
        </p:spPr>
        <p:txBody>
          <a:bodyPr>
            <a:normAutofit/>
          </a:bodyPr>
          <a:lstStyle>
            <a:lvl1pPr>
              <a:defRPr sz="4300" b="1">
                <a:solidFill>
                  <a:srgbClr val="620000"/>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First</a:t>
            </a:r>
            <a:br>
              <a:rPr lang="en-US" dirty="0"/>
            </a:br>
            <a:r>
              <a:rPr lang="en-US" dirty="0"/>
              <a:t>Last</a:t>
            </a:r>
          </a:p>
        </p:txBody>
      </p:sp>
      <p:sp>
        <p:nvSpPr>
          <p:cNvPr id="3" name="Text Placeholder 2">
            <a:extLst>
              <a:ext uri="{FF2B5EF4-FFF2-40B4-BE49-F238E27FC236}">
                <a16:creationId xmlns:a16="http://schemas.microsoft.com/office/drawing/2014/main" id="{BDFFFD02-4A57-ECCF-F340-E5E9345F1043}"/>
              </a:ext>
            </a:extLst>
          </p:cNvPr>
          <p:cNvSpPr>
            <a:spLocks noGrp="1"/>
          </p:cNvSpPr>
          <p:nvPr>
            <p:ph type="body" idx="1" hasCustomPrompt="1"/>
          </p:nvPr>
        </p:nvSpPr>
        <p:spPr>
          <a:xfrm>
            <a:off x="786001" y="2489551"/>
            <a:ext cx="4777241" cy="553760"/>
          </a:xfrm>
        </p:spPr>
        <p:txBody>
          <a:bodyPr anchor="b">
            <a:normAutofit/>
          </a:bodyPr>
          <a:lstStyle>
            <a:lvl1pPr marL="0" indent="0">
              <a:buNone/>
              <a:defRPr sz="3500" b="0">
                <a:solidFill>
                  <a:srgbClr val="991320"/>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a:t>
            </a:r>
          </a:p>
        </p:txBody>
      </p:sp>
      <p:sp>
        <p:nvSpPr>
          <p:cNvPr id="5" name="Text Placeholder 4">
            <a:extLst>
              <a:ext uri="{FF2B5EF4-FFF2-40B4-BE49-F238E27FC236}">
                <a16:creationId xmlns:a16="http://schemas.microsoft.com/office/drawing/2014/main" id="{69C32543-CBD9-6324-F991-12355E7F3A97}"/>
              </a:ext>
            </a:extLst>
          </p:cNvPr>
          <p:cNvSpPr>
            <a:spLocks noGrp="1"/>
          </p:cNvSpPr>
          <p:nvPr>
            <p:ph type="body" sz="quarter" idx="3" hasCustomPrompt="1"/>
          </p:nvPr>
        </p:nvSpPr>
        <p:spPr>
          <a:xfrm>
            <a:off x="786001" y="3181328"/>
            <a:ext cx="4777241" cy="553760"/>
          </a:xfrm>
        </p:spPr>
        <p:txBody>
          <a:bodyPr anchor="b">
            <a:normAutofit/>
          </a:bodyPr>
          <a:lstStyle>
            <a:lvl1pPr marL="0" indent="0">
              <a:buNone/>
              <a:defRPr sz="3500" b="0">
                <a:solidFill>
                  <a:srgbClr val="991320"/>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Company</a:t>
            </a:r>
          </a:p>
        </p:txBody>
      </p:sp>
      <p:sp>
        <p:nvSpPr>
          <p:cNvPr id="11" name="Rectangle 10">
            <a:extLst>
              <a:ext uri="{FF2B5EF4-FFF2-40B4-BE49-F238E27FC236}">
                <a16:creationId xmlns:a16="http://schemas.microsoft.com/office/drawing/2014/main" id="{66DD29E4-AEA5-40CE-6D6C-A68CB5F62F5F}"/>
              </a:ext>
            </a:extLst>
          </p:cNvPr>
          <p:cNvSpPr/>
          <p:nvPr userDrawn="1"/>
        </p:nvSpPr>
        <p:spPr>
          <a:xfrm>
            <a:off x="8931727" y="751115"/>
            <a:ext cx="2525776" cy="2525776"/>
          </a:xfrm>
          <a:prstGeom prst="rect">
            <a:avLst/>
          </a:prstGeom>
          <a:solidFill>
            <a:srgbClr val="83A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5FBC594-0281-D4EF-C507-A0C9178DD42B}"/>
              </a:ext>
            </a:extLst>
          </p:cNvPr>
          <p:cNvSpPr/>
          <p:nvPr userDrawn="1"/>
        </p:nvSpPr>
        <p:spPr>
          <a:xfrm>
            <a:off x="8931728" y="3475887"/>
            <a:ext cx="2525776" cy="2525776"/>
          </a:xfrm>
          <a:prstGeom prst="rect">
            <a:avLst/>
          </a:prstGeom>
          <a:solidFill>
            <a:srgbClr val="0E2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351FCB6-A8AD-AE69-523E-AAE857B1BBD8}"/>
              </a:ext>
            </a:extLst>
          </p:cNvPr>
          <p:cNvSpPr/>
          <p:nvPr userDrawn="1"/>
        </p:nvSpPr>
        <p:spPr>
          <a:xfrm>
            <a:off x="6144695" y="3475887"/>
            <a:ext cx="2525776" cy="2525776"/>
          </a:xfrm>
          <a:prstGeom prst="rect">
            <a:avLst/>
          </a:prstGeom>
          <a:solidFill>
            <a:srgbClr val="9913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2">
            <a:extLst>
              <a:ext uri="{FF2B5EF4-FFF2-40B4-BE49-F238E27FC236}">
                <a16:creationId xmlns:a16="http://schemas.microsoft.com/office/drawing/2014/main" id="{2584358E-6076-956F-5F6E-2055092BDE3E}"/>
              </a:ext>
            </a:extLst>
          </p:cNvPr>
          <p:cNvSpPr>
            <a:spLocks noGrp="1"/>
          </p:cNvSpPr>
          <p:nvPr>
            <p:ph type="pic" idx="10" hasCustomPrompt="1"/>
          </p:nvPr>
        </p:nvSpPr>
        <p:spPr>
          <a:xfrm>
            <a:off x="6144694" y="751115"/>
            <a:ext cx="2525776" cy="247679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Headshot</a:t>
            </a:r>
          </a:p>
        </p:txBody>
      </p:sp>
      <p:pic>
        <p:nvPicPr>
          <p:cNvPr id="15" name="Picture 14" descr="A blue and black logo&#10;&#10;Description automatically generated">
            <a:extLst>
              <a:ext uri="{FF2B5EF4-FFF2-40B4-BE49-F238E27FC236}">
                <a16:creationId xmlns:a16="http://schemas.microsoft.com/office/drawing/2014/main" id="{9C6EFBD6-4A83-7C64-3162-58AC74807A44}"/>
              </a:ext>
            </a:extLst>
          </p:cNvPr>
          <p:cNvPicPr>
            <a:picLocks noChangeAspect="1"/>
          </p:cNvPicPr>
          <p:nvPr userDrawn="1"/>
        </p:nvPicPr>
        <p:blipFill rotWithShape="1">
          <a:blip r:embed="rId2" cstate="email">
            <a:alphaModFix amt="3000"/>
            <a:extLst>
              <a:ext uri="{28A0092B-C50C-407E-A947-70E740481C1C}">
                <a14:useLocalDpi xmlns:a14="http://schemas.microsoft.com/office/drawing/2010/main"/>
              </a:ext>
            </a:extLst>
          </a:blip>
          <a:srcRect/>
          <a:stretch/>
        </p:blipFill>
        <p:spPr>
          <a:xfrm>
            <a:off x="-702128" y="4119952"/>
            <a:ext cx="5662069" cy="2525776"/>
          </a:xfrm>
          <a:prstGeom prst="rect">
            <a:avLst/>
          </a:prstGeom>
        </p:spPr>
      </p:pic>
      <p:sp>
        <p:nvSpPr>
          <p:cNvPr id="16" name="TextBox 15">
            <a:extLst>
              <a:ext uri="{FF2B5EF4-FFF2-40B4-BE49-F238E27FC236}">
                <a16:creationId xmlns:a16="http://schemas.microsoft.com/office/drawing/2014/main" id="{544192D8-437A-91F3-8B45-8265460C7593}"/>
              </a:ext>
            </a:extLst>
          </p:cNvPr>
          <p:cNvSpPr txBox="1"/>
          <p:nvPr userDrawn="1"/>
        </p:nvSpPr>
        <p:spPr>
          <a:xfrm>
            <a:off x="734496" y="5527430"/>
            <a:ext cx="4435929" cy="523220"/>
          </a:xfrm>
          <a:prstGeom prst="rect">
            <a:avLst/>
          </a:prstGeom>
          <a:noFill/>
        </p:spPr>
        <p:txBody>
          <a:bodyPr wrap="square" rtlCol="0">
            <a:spAutoFit/>
          </a:bodyPr>
          <a:lstStyle/>
          <a:p>
            <a:r>
              <a:rPr lang="en-US" sz="2800" b="1" i="1" dirty="0">
                <a:solidFill>
                  <a:srgbClr val="BCBEC0"/>
                </a:solidFill>
                <a:latin typeface="Verdana" panose="020B0604030504040204" pitchFamily="34" charset="0"/>
                <a:ea typeface="Verdana" panose="020B0604030504040204" pitchFamily="34" charset="0"/>
                <a:cs typeface="Verdana" panose="020B0604030504040204" pitchFamily="34" charset="0"/>
              </a:rPr>
              <a:t>MODERATOR</a:t>
            </a:r>
          </a:p>
        </p:txBody>
      </p:sp>
      <p:sp>
        <p:nvSpPr>
          <p:cNvPr id="17" name="Rectangle 16">
            <a:extLst>
              <a:ext uri="{FF2B5EF4-FFF2-40B4-BE49-F238E27FC236}">
                <a16:creationId xmlns:a16="http://schemas.microsoft.com/office/drawing/2014/main" id="{4F8A195F-C404-9C9A-6C86-80AA3E54F14C}"/>
              </a:ext>
            </a:extLst>
          </p:cNvPr>
          <p:cNvSpPr/>
          <p:nvPr userDrawn="1"/>
        </p:nvSpPr>
        <p:spPr>
          <a:xfrm>
            <a:off x="0" y="6645728"/>
            <a:ext cx="12192000" cy="207411"/>
          </a:xfrm>
          <a:prstGeom prst="rect">
            <a:avLst/>
          </a:prstGeom>
          <a:solidFill>
            <a:srgbClr val="0E2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C6982C7C-A597-4691-528D-7DC197816724}"/>
              </a:ext>
            </a:extLst>
          </p:cNvPr>
          <p:cNvCxnSpPr>
            <a:cxnSpLocks/>
          </p:cNvCxnSpPr>
          <p:nvPr userDrawn="1"/>
        </p:nvCxnSpPr>
        <p:spPr>
          <a:xfrm>
            <a:off x="786001" y="751115"/>
            <a:ext cx="4777241" cy="0"/>
          </a:xfrm>
          <a:prstGeom prst="line">
            <a:avLst/>
          </a:prstGeom>
          <a:ln w="38100">
            <a:solidFill>
              <a:srgbClr val="62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4160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peak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7E6D2-F868-7107-4CB2-84CCFF7D64D1}"/>
              </a:ext>
            </a:extLst>
          </p:cNvPr>
          <p:cNvSpPr>
            <a:spLocks noGrp="1"/>
          </p:cNvSpPr>
          <p:nvPr>
            <p:ph type="title" hasCustomPrompt="1"/>
          </p:nvPr>
        </p:nvSpPr>
        <p:spPr>
          <a:xfrm>
            <a:off x="786001" y="837421"/>
            <a:ext cx="4777241" cy="1325563"/>
          </a:xfrm>
        </p:spPr>
        <p:txBody>
          <a:bodyPr>
            <a:normAutofit/>
          </a:bodyPr>
          <a:lstStyle>
            <a:lvl1pPr>
              <a:defRPr sz="4300" b="1">
                <a:solidFill>
                  <a:srgbClr val="620000"/>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First</a:t>
            </a:r>
            <a:br>
              <a:rPr lang="en-US" dirty="0"/>
            </a:br>
            <a:r>
              <a:rPr lang="en-US" dirty="0"/>
              <a:t>Last</a:t>
            </a:r>
          </a:p>
        </p:txBody>
      </p:sp>
      <p:sp>
        <p:nvSpPr>
          <p:cNvPr id="3" name="Text Placeholder 2">
            <a:extLst>
              <a:ext uri="{FF2B5EF4-FFF2-40B4-BE49-F238E27FC236}">
                <a16:creationId xmlns:a16="http://schemas.microsoft.com/office/drawing/2014/main" id="{BDFFFD02-4A57-ECCF-F340-E5E9345F1043}"/>
              </a:ext>
            </a:extLst>
          </p:cNvPr>
          <p:cNvSpPr>
            <a:spLocks noGrp="1"/>
          </p:cNvSpPr>
          <p:nvPr>
            <p:ph type="body" idx="1" hasCustomPrompt="1"/>
          </p:nvPr>
        </p:nvSpPr>
        <p:spPr>
          <a:xfrm>
            <a:off x="786001" y="2474053"/>
            <a:ext cx="4777241" cy="553760"/>
          </a:xfrm>
        </p:spPr>
        <p:txBody>
          <a:bodyPr anchor="b">
            <a:normAutofit/>
          </a:bodyPr>
          <a:lstStyle>
            <a:lvl1pPr marL="0" indent="0">
              <a:buNone/>
              <a:defRPr sz="3500" b="0">
                <a:solidFill>
                  <a:srgbClr val="991320"/>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a:t>
            </a:r>
          </a:p>
        </p:txBody>
      </p:sp>
      <p:sp>
        <p:nvSpPr>
          <p:cNvPr id="5" name="Text Placeholder 4">
            <a:extLst>
              <a:ext uri="{FF2B5EF4-FFF2-40B4-BE49-F238E27FC236}">
                <a16:creationId xmlns:a16="http://schemas.microsoft.com/office/drawing/2014/main" id="{69C32543-CBD9-6324-F991-12355E7F3A97}"/>
              </a:ext>
            </a:extLst>
          </p:cNvPr>
          <p:cNvSpPr>
            <a:spLocks noGrp="1"/>
          </p:cNvSpPr>
          <p:nvPr>
            <p:ph type="body" sz="quarter" idx="3" hasCustomPrompt="1"/>
          </p:nvPr>
        </p:nvSpPr>
        <p:spPr>
          <a:xfrm>
            <a:off x="786001" y="3165830"/>
            <a:ext cx="4777241" cy="553760"/>
          </a:xfrm>
        </p:spPr>
        <p:txBody>
          <a:bodyPr anchor="b">
            <a:normAutofit/>
          </a:bodyPr>
          <a:lstStyle>
            <a:lvl1pPr marL="0" indent="0">
              <a:buNone/>
              <a:defRPr sz="3500" b="0">
                <a:solidFill>
                  <a:srgbClr val="991320"/>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Company</a:t>
            </a:r>
          </a:p>
        </p:txBody>
      </p:sp>
      <p:sp>
        <p:nvSpPr>
          <p:cNvPr id="11" name="Rectangle 10">
            <a:extLst>
              <a:ext uri="{FF2B5EF4-FFF2-40B4-BE49-F238E27FC236}">
                <a16:creationId xmlns:a16="http://schemas.microsoft.com/office/drawing/2014/main" id="{66DD29E4-AEA5-40CE-6D6C-A68CB5F62F5F}"/>
              </a:ext>
            </a:extLst>
          </p:cNvPr>
          <p:cNvSpPr/>
          <p:nvPr userDrawn="1"/>
        </p:nvSpPr>
        <p:spPr>
          <a:xfrm>
            <a:off x="8931727" y="751115"/>
            <a:ext cx="2525776" cy="2525776"/>
          </a:xfrm>
          <a:prstGeom prst="rect">
            <a:avLst/>
          </a:prstGeom>
          <a:solidFill>
            <a:srgbClr val="9913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5FBC594-0281-D4EF-C507-A0C9178DD42B}"/>
              </a:ext>
            </a:extLst>
          </p:cNvPr>
          <p:cNvSpPr/>
          <p:nvPr userDrawn="1"/>
        </p:nvSpPr>
        <p:spPr>
          <a:xfrm>
            <a:off x="8931728" y="3475887"/>
            <a:ext cx="2525776" cy="2525776"/>
          </a:xfrm>
          <a:prstGeom prst="rect">
            <a:avLst/>
          </a:prstGeom>
          <a:solidFill>
            <a:srgbClr val="83A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351FCB6-A8AD-AE69-523E-AAE857B1BBD8}"/>
              </a:ext>
            </a:extLst>
          </p:cNvPr>
          <p:cNvSpPr/>
          <p:nvPr userDrawn="1"/>
        </p:nvSpPr>
        <p:spPr>
          <a:xfrm>
            <a:off x="6144695" y="3475887"/>
            <a:ext cx="2525776" cy="2525776"/>
          </a:xfrm>
          <a:prstGeom prst="rect">
            <a:avLst/>
          </a:prstGeom>
          <a:solidFill>
            <a:srgbClr val="0E2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2">
            <a:extLst>
              <a:ext uri="{FF2B5EF4-FFF2-40B4-BE49-F238E27FC236}">
                <a16:creationId xmlns:a16="http://schemas.microsoft.com/office/drawing/2014/main" id="{2584358E-6076-956F-5F6E-2055092BDE3E}"/>
              </a:ext>
            </a:extLst>
          </p:cNvPr>
          <p:cNvSpPr>
            <a:spLocks noGrp="1"/>
          </p:cNvSpPr>
          <p:nvPr>
            <p:ph type="pic" idx="10" hasCustomPrompt="1"/>
          </p:nvPr>
        </p:nvSpPr>
        <p:spPr>
          <a:xfrm>
            <a:off x="6144694" y="751115"/>
            <a:ext cx="2525776" cy="247679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Headshot</a:t>
            </a:r>
          </a:p>
        </p:txBody>
      </p:sp>
      <p:pic>
        <p:nvPicPr>
          <p:cNvPr id="15" name="Picture 14" descr="A blue and black logo&#10;&#10;Description automatically generated">
            <a:extLst>
              <a:ext uri="{FF2B5EF4-FFF2-40B4-BE49-F238E27FC236}">
                <a16:creationId xmlns:a16="http://schemas.microsoft.com/office/drawing/2014/main" id="{9C6EFBD6-4A83-7C64-3162-58AC74807A44}"/>
              </a:ext>
            </a:extLst>
          </p:cNvPr>
          <p:cNvPicPr>
            <a:picLocks noChangeAspect="1"/>
          </p:cNvPicPr>
          <p:nvPr userDrawn="1"/>
        </p:nvPicPr>
        <p:blipFill rotWithShape="1">
          <a:blip r:embed="rId2" cstate="email">
            <a:alphaModFix amt="3000"/>
            <a:extLst>
              <a:ext uri="{28A0092B-C50C-407E-A947-70E740481C1C}">
                <a14:useLocalDpi xmlns:a14="http://schemas.microsoft.com/office/drawing/2010/main"/>
              </a:ext>
            </a:extLst>
          </a:blip>
          <a:srcRect/>
          <a:stretch/>
        </p:blipFill>
        <p:spPr>
          <a:xfrm>
            <a:off x="-702128" y="4119952"/>
            <a:ext cx="5662069" cy="2525776"/>
          </a:xfrm>
          <a:prstGeom prst="rect">
            <a:avLst/>
          </a:prstGeom>
        </p:spPr>
      </p:pic>
      <p:sp>
        <p:nvSpPr>
          <p:cNvPr id="16" name="TextBox 15">
            <a:extLst>
              <a:ext uri="{FF2B5EF4-FFF2-40B4-BE49-F238E27FC236}">
                <a16:creationId xmlns:a16="http://schemas.microsoft.com/office/drawing/2014/main" id="{544192D8-437A-91F3-8B45-8265460C7593}"/>
              </a:ext>
            </a:extLst>
          </p:cNvPr>
          <p:cNvSpPr txBox="1"/>
          <p:nvPr userDrawn="1"/>
        </p:nvSpPr>
        <p:spPr>
          <a:xfrm>
            <a:off x="734496" y="5527430"/>
            <a:ext cx="4435929" cy="523220"/>
          </a:xfrm>
          <a:prstGeom prst="rect">
            <a:avLst/>
          </a:prstGeom>
          <a:noFill/>
        </p:spPr>
        <p:txBody>
          <a:bodyPr wrap="square" rtlCol="0">
            <a:spAutoFit/>
          </a:bodyPr>
          <a:lstStyle/>
          <a:p>
            <a:r>
              <a:rPr lang="en-US" sz="2800" b="1" i="1" dirty="0">
                <a:solidFill>
                  <a:srgbClr val="BCBEC0"/>
                </a:solidFill>
                <a:latin typeface="Verdana" panose="020B0604030504040204" pitchFamily="34" charset="0"/>
                <a:ea typeface="Verdana" panose="020B0604030504040204" pitchFamily="34" charset="0"/>
                <a:cs typeface="Verdana" panose="020B0604030504040204" pitchFamily="34" charset="0"/>
              </a:rPr>
              <a:t>SPEAKER</a:t>
            </a:r>
          </a:p>
        </p:txBody>
      </p:sp>
      <p:sp>
        <p:nvSpPr>
          <p:cNvPr id="17" name="Rectangle 16">
            <a:extLst>
              <a:ext uri="{FF2B5EF4-FFF2-40B4-BE49-F238E27FC236}">
                <a16:creationId xmlns:a16="http://schemas.microsoft.com/office/drawing/2014/main" id="{4F8A195F-C404-9C9A-6C86-80AA3E54F14C}"/>
              </a:ext>
            </a:extLst>
          </p:cNvPr>
          <p:cNvSpPr/>
          <p:nvPr userDrawn="1"/>
        </p:nvSpPr>
        <p:spPr>
          <a:xfrm>
            <a:off x="0" y="6645728"/>
            <a:ext cx="12192000" cy="207411"/>
          </a:xfrm>
          <a:prstGeom prst="rect">
            <a:avLst/>
          </a:prstGeom>
          <a:solidFill>
            <a:srgbClr val="0E2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D933CF6F-D34E-FA21-F864-F2E4C7EDC8AF}"/>
              </a:ext>
            </a:extLst>
          </p:cNvPr>
          <p:cNvCxnSpPr>
            <a:cxnSpLocks/>
          </p:cNvCxnSpPr>
          <p:nvPr userDrawn="1"/>
        </p:nvCxnSpPr>
        <p:spPr>
          <a:xfrm>
            <a:off x="786001" y="751115"/>
            <a:ext cx="4777241" cy="0"/>
          </a:xfrm>
          <a:prstGeom prst="line">
            <a:avLst/>
          </a:prstGeom>
          <a:ln w="38100">
            <a:solidFill>
              <a:srgbClr val="62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3134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troductio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7C6D10C-4788-A84C-925A-492A11EFEA6E}"/>
              </a:ext>
            </a:extLst>
          </p:cNvPr>
          <p:cNvSpPr/>
          <p:nvPr userDrawn="1"/>
        </p:nvSpPr>
        <p:spPr>
          <a:xfrm>
            <a:off x="0" y="0"/>
            <a:ext cx="12192000" cy="6858000"/>
          </a:xfrm>
          <a:prstGeom prst="rect">
            <a:avLst/>
          </a:prstGeom>
          <a:solidFill>
            <a:srgbClr val="0E2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C2670924-6264-B71A-6E98-B4A8994037BB}"/>
              </a:ext>
            </a:extLst>
          </p:cNvPr>
          <p:cNvSpPr/>
          <p:nvPr userDrawn="1"/>
        </p:nvSpPr>
        <p:spPr>
          <a:xfrm>
            <a:off x="0" y="6111240"/>
            <a:ext cx="12187238" cy="746760"/>
          </a:xfrm>
          <a:prstGeom prst="rect">
            <a:avLst/>
          </a:prstGeom>
          <a:solidFill>
            <a:srgbClr val="83A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DA43745-F7F4-5D91-3932-BAE91505477B}"/>
              </a:ext>
            </a:extLst>
          </p:cNvPr>
          <p:cNvSpPr txBox="1"/>
          <p:nvPr userDrawn="1"/>
        </p:nvSpPr>
        <p:spPr>
          <a:xfrm>
            <a:off x="-1" y="1335377"/>
            <a:ext cx="12192000" cy="1200329"/>
          </a:xfrm>
          <a:prstGeom prst="rect">
            <a:avLst/>
          </a:prstGeom>
          <a:noFill/>
        </p:spPr>
        <p:txBody>
          <a:bodyPr wrap="square" rtlCol="0">
            <a:spAutoFit/>
          </a:bodyPr>
          <a:lstStyle/>
          <a:p>
            <a:pPr algn="ctr"/>
            <a:r>
              <a:rPr lang="en-US" sz="3600" b="1" dirty="0">
                <a:solidFill>
                  <a:srgbClr val="83A2B9"/>
                </a:solidFill>
                <a:latin typeface="Verdana" panose="020B0604030504040204" pitchFamily="34" charset="0"/>
                <a:ea typeface="Verdana" panose="020B0604030504040204" pitchFamily="34" charset="0"/>
                <a:cs typeface="Verdana" panose="020B0604030504040204" pitchFamily="34" charset="0"/>
              </a:rPr>
              <a:t>INTRODUCTIONS</a:t>
            </a:r>
          </a:p>
          <a:p>
            <a:pPr algn="ctr"/>
            <a:r>
              <a:rPr lang="en-US" sz="3600" b="1" dirty="0">
                <a:solidFill>
                  <a:srgbClr val="83A2B9"/>
                </a:solidFill>
                <a:latin typeface="Verdana" panose="020B0604030504040204" pitchFamily="34" charset="0"/>
                <a:ea typeface="Verdana" panose="020B0604030504040204" pitchFamily="34" charset="0"/>
                <a:cs typeface="Verdana" panose="020B0604030504040204" pitchFamily="34" charset="0"/>
              </a:rPr>
              <a:t>SUGGESTED FORMAT</a:t>
            </a:r>
          </a:p>
        </p:txBody>
      </p:sp>
      <p:sp>
        <p:nvSpPr>
          <p:cNvPr id="9" name="TextBox 8">
            <a:extLst>
              <a:ext uri="{FF2B5EF4-FFF2-40B4-BE49-F238E27FC236}">
                <a16:creationId xmlns:a16="http://schemas.microsoft.com/office/drawing/2014/main" id="{146CA8EB-D3D6-FD69-3358-1AE5040E1468}"/>
              </a:ext>
            </a:extLst>
          </p:cNvPr>
          <p:cNvSpPr txBox="1"/>
          <p:nvPr userDrawn="1"/>
        </p:nvSpPr>
        <p:spPr>
          <a:xfrm>
            <a:off x="1630135" y="2859935"/>
            <a:ext cx="8931729" cy="2554545"/>
          </a:xfrm>
          <a:prstGeom prst="rect">
            <a:avLst/>
          </a:prstGeom>
          <a:noFill/>
        </p:spPr>
        <p:txBody>
          <a:bodyPr wrap="square" rtlCol="0">
            <a:spAutoFit/>
          </a:bodyPr>
          <a:lstStyle/>
          <a:p>
            <a:pPr marL="0" indent="0" algn="ctr">
              <a:buFont typeface="Arial" panose="020B0604020202020204" pitchFamily="34" charset="0"/>
              <a:buNone/>
            </a:pPr>
            <a:r>
              <a:rPr lang="en-US" sz="2000" b="1" dirty="0">
                <a:solidFill>
                  <a:srgbClr val="BCBEC0"/>
                </a:solidFill>
                <a:latin typeface="Trebuchet MS" panose="020B0703020202090204" pitchFamily="34" charset="0"/>
              </a:rPr>
              <a:t>Pre-Intensive Session (75 Minutes)</a:t>
            </a:r>
          </a:p>
          <a:p>
            <a:pPr marL="0" indent="0" algn="ctr">
              <a:buFont typeface="Arial" panose="020B0604020202020204" pitchFamily="34" charset="0"/>
              <a:buNone/>
            </a:pPr>
            <a:r>
              <a:rPr lang="en-US" sz="2000" b="1" dirty="0">
                <a:solidFill>
                  <a:srgbClr val="BCBEC0"/>
                </a:solidFill>
                <a:latin typeface="Trebuchet MS" panose="020B0703020202090204" pitchFamily="34" charset="0"/>
              </a:rPr>
              <a:t> </a:t>
            </a:r>
            <a:r>
              <a:rPr lang="en-US" sz="2000" dirty="0">
                <a:solidFill>
                  <a:srgbClr val="BCBEC0"/>
                </a:solidFill>
                <a:latin typeface="Trebuchet MS" panose="020B0703020202090204" pitchFamily="34" charset="0"/>
              </a:rPr>
              <a:t>Moderator provides introductions, and each speaker is given 20-30 minutes to present their area of expertise related to the session topic</a:t>
            </a:r>
          </a:p>
          <a:p>
            <a:pPr marL="385754" indent="-385754" algn="ctr">
              <a:buFont typeface="Arial" panose="020B0604020202020204" pitchFamily="34" charset="0"/>
              <a:buChar char="•"/>
            </a:pPr>
            <a:endParaRPr lang="en-US" sz="2000" dirty="0">
              <a:solidFill>
                <a:srgbClr val="BCBEC0"/>
              </a:solidFill>
              <a:latin typeface="Trebuchet MS" panose="020B0703020202090204" pitchFamily="34" charset="0"/>
            </a:endParaRPr>
          </a:p>
          <a:p>
            <a:pPr marL="0" indent="0" algn="ctr">
              <a:buFont typeface="Arial" panose="020B0604020202020204" pitchFamily="34" charset="0"/>
              <a:buNone/>
            </a:pPr>
            <a:r>
              <a:rPr lang="en-US" sz="2000" b="1" dirty="0">
                <a:solidFill>
                  <a:srgbClr val="BCBEC0"/>
                </a:solidFill>
                <a:latin typeface="Trebuchet MS" panose="020B0703020202090204" pitchFamily="34" charset="0"/>
              </a:rPr>
              <a:t>Breakout Session (60 Minutes)</a:t>
            </a:r>
          </a:p>
          <a:p>
            <a:pPr marL="0" indent="0" algn="ctr">
              <a:buFont typeface="Arial" panose="020B0604020202020204" pitchFamily="34" charset="0"/>
              <a:buNone/>
            </a:pPr>
            <a:r>
              <a:rPr lang="en-US" sz="2000" dirty="0">
                <a:solidFill>
                  <a:srgbClr val="BCBEC0"/>
                </a:solidFill>
                <a:latin typeface="Trebuchet MS" panose="020B0703020202090204" pitchFamily="34" charset="0"/>
              </a:rPr>
              <a:t>Moderator provides introductions, and each speaker is given 5-8 minutes to introduce themselves and present their specific information related to the session topic</a:t>
            </a:r>
          </a:p>
        </p:txBody>
      </p:sp>
      <p:sp>
        <p:nvSpPr>
          <p:cNvPr id="11" name="TextBox 10">
            <a:extLst>
              <a:ext uri="{FF2B5EF4-FFF2-40B4-BE49-F238E27FC236}">
                <a16:creationId xmlns:a16="http://schemas.microsoft.com/office/drawing/2014/main" id="{A95053A1-0CF7-F2F6-8F41-9D7F780B6F56}"/>
              </a:ext>
            </a:extLst>
          </p:cNvPr>
          <p:cNvSpPr txBox="1"/>
          <p:nvPr userDrawn="1"/>
        </p:nvSpPr>
        <p:spPr>
          <a:xfrm>
            <a:off x="-1" y="6395937"/>
            <a:ext cx="12191999" cy="246221"/>
          </a:xfrm>
          <a:prstGeom prst="rect">
            <a:avLst/>
          </a:prstGeom>
          <a:noFill/>
        </p:spPr>
        <p:txBody>
          <a:bodyPr wrap="square" rtlCol="0">
            <a:spAutoFit/>
          </a:bodyPr>
          <a:lstStyle/>
          <a:p>
            <a:pPr algn="ctr"/>
            <a:r>
              <a:rPr lang="en-US" sz="1000" b="0" spc="300" dirty="0">
                <a:solidFill>
                  <a:srgbClr val="0E2C4F"/>
                </a:solidFill>
                <a:effectLst/>
                <a:latin typeface="Verdana" panose="020B0604030504040204" pitchFamily="34" charset="0"/>
                <a:ea typeface="Verdana" panose="020B0604030504040204" pitchFamily="34" charset="0"/>
                <a:cs typeface="Verdana" panose="020B0604030504040204" pitchFamily="34" charset="0"/>
              </a:rPr>
              <a:t>2024 NATIONAL SMALL BUSINESS CONFERENCE   •   ATLANTA, GEORGIA   •   NATIONAL8aASSOCIATION.ORG</a:t>
            </a:r>
          </a:p>
        </p:txBody>
      </p:sp>
      <p:cxnSp>
        <p:nvCxnSpPr>
          <p:cNvPr id="12" name="Straight Connector 11">
            <a:extLst>
              <a:ext uri="{FF2B5EF4-FFF2-40B4-BE49-F238E27FC236}">
                <a16:creationId xmlns:a16="http://schemas.microsoft.com/office/drawing/2014/main" id="{FDED46CA-024A-7D1B-F809-31256D03F99B}"/>
              </a:ext>
            </a:extLst>
          </p:cNvPr>
          <p:cNvCxnSpPr>
            <a:cxnSpLocks/>
          </p:cNvCxnSpPr>
          <p:nvPr userDrawn="1"/>
        </p:nvCxnSpPr>
        <p:spPr>
          <a:xfrm>
            <a:off x="1630135" y="888513"/>
            <a:ext cx="8931729" cy="0"/>
          </a:xfrm>
          <a:prstGeom prst="line">
            <a:avLst/>
          </a:prstGeom>
          <a:ln w="38100">
            <a:solidFill>
              <a:srgbClr val="83A2B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67663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060B86-E090-A1FF-C501-641080D810AA}"/>
              </a:ext>
            </a:extLst>
          </p:cNvPr>
          <p:cNvSpPr/>
          <p:nvPr userDrawn="1"/>
        </p:nvSpPr>
        <p:spPr>
          <a:xfrm>
            <a:off x="0" y="0"/>
            <a:ext cx="4823012" cy="6858000"/>
          </a:xfrm>
          <a:prstGeom prst="rect">
            <a:avLst/>
          </a:prstGeom>
          <a:solidFill>
            <a:srgbClr val="0E2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98A91A1F-0042-C837-171E-E31D4DFBA390}"/>
              </a:ext>
            </a:extLst>
          </p:cNvPr>
          <p:cNvSpPr/>
          <p:nvPr userDrawn="1"/>
        </p:nvSpPr>
        <p:spPr>
          <a:xfrm>
            <a:off x="4823012" y="0"/>
            <a:ext cx="7368988" cy="6858000"/>
          </a:xfrm>
          <a:prstGeom prst="rect">
            <a:avLst/>
          </a:prstGeom>
          <a:solidFill>
            <a:srgbClr val="83A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FD5AAE8-6787-35A8-FDA6-C019AAF80A42}"/>
              </a:ext>
            </a:extLst>
          </p:cNvPr>
          <p:cNvSpPr/>
          <p:nvPr userDrawn="1"/>
        </p:nvSpPr>
        <p:spPr>
          <a:xfrm>
            <a:off x="412377" y="449864"/>
            <a:ext cx="3998259" cy="4267200"/>
          </a:xfrm>
          <a:prstGeom prst="rect">
            <a:avLst/>
          </a:prstGeom>
          <a:noFill/>
          <a:ln w="38100">
            <a:solidFill>
              <a:srgbClr val="83A2B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a:extLst>
              <a:ext uri="{FF2B5EF4-FFF2-40B4-BE49-F238E27FC236}">
                <a16:creationId xmlns:a16="http://schemas.microsoft.com/office/drawing/2014/main" id="{27B26FAA-9B44-F293-CA92-54A7BECBB3C7}"/>
              </a:ext>
            </a:extLst>
          </p:cNvPr>
          <p:cNvSpPr>
            <a:spLocks noGrp="1"/>
          </p:cNvSpPr>
          <p:nvPr>
            <p:ph idx="1" hasCustomPrompt="1"/>
          </p:nvPr>
        </p:nvSpPr>
        <p:spPr>
          <a:xfrm>
            <a:off x="5472545" y="899059"/>
            <a:ext cx="6151419" cy="5307776"/>
          </a:xfrm>
        </p:spPr>
        <p:txBody>
          <a:bodyPr/>
          <a:lstStyle>
            <a:lvl1pPr>
              <a:defRPr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Insert content here.</a:t>
            </a:r>
          </a:p>
        </p:txBody>
      </p:sp>
      <p:sp>
        <p:nvSpPr>
          <p:cNvPr id="17" name="Title 1">
            <a:extLst>
              <a:ext uri="{FF2B5EF4-FFF2-40B4-BE49-F238E27FC236}">
                <a16:creationId xmlns:a16="http://schemas.microsoft.com/office/drawing/2014/main" id="{BE78A585-8300-39E8-4B30-129F46F9DDBF}"/>
              </a:ext>
            </a:extLst>
          </p:cNvPr>
          <p:cNvSpPr>
            <a:spLocks noGrp="1"/>
          </p:cNvSpPr>
          <p:nvPr>
            <p:ph type="ctrTitle" hasCustomPrompt="1"/>
          </p:nvPr>
        </p:nvSpPr>
        <p:spPr>
          <a:xfrm>
            <a:off x="815635" y="899059"/>
            <a:ext cx="3191742" cy="1553195"/>
          </a:xfrm>
        </p:spPr>
        <p:txBody>
          <a:bodyPr anchor="b">
            <a:noAutofit/>
          </a:bodyPr>
          <a:lstStyle>
            <a:lvl1pPr algn="l">
              <a:lnSpc>
                <a:spcPct val="85000"/>
              </a:lnSpc>
              <a:defRPr sz="5400" b="1">
                <a:solidFill>
                  <a:srgbClr val="83A2B9"/>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Slide Title</a:t>
            </a:r>
          </a:p>
        </p:txBody>
      </p:sp>
      <p:pic>
        <p:nvPicPr>
          <p:cNvPr id="4" name="Picture 3" descr="A logo for a conference&#10;&#10;Description automatically generated">
            <a:extLst>
              <a:ext uri="{FF2B5EF4-FFF2-40B4-BE49-F238E27FC236}">
                <a16:creationId xmlns:a16="http://schemas.microsoft.com/office/drawing/2014/main" id="{70D71C96-DE58-8DB5-D8E5-8A1859D57C98}"/>
              </a:ext>
            </a:extLst>
          </p:cNvPr>
          <p:cNvPicPr>
            <a:picLocks noChangeAspect="1"/>
          </p:cNvPicPr>
          <p:nvPr userDrawn="1"/>
        </p:nvPicPr>
        <p:blipFill>
          <a:blip r:embed="rId2"/>
          <a:stretch>
            <a:fillRect/>
          </a:stretch>
        </p:blipFill>
        <p:spPr>
          <a:xfrm>
            <a:off x="348868" y="4902266"/>
            <a:ext cx="4101877" cy="1931984"/>
          </a:xfrm>
          <a:prstGeom prst="rect">
            <a:avLst/>
          </a:prstGeom>
        </p:spPr>
      </p:pic>
    </p:spTree>
    <p:extLst>
      <p:ext uri="{BB962C8B-B14F-4D97-AF65-F5344CB8AC3E}">
        <p14:creationId xmlns:p14="http://schemas.microsoft.com/office/powerpoint/2010/main" val="16935306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339761-152A-6385-2362-BCA339611F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AAC356D-4454-5E78-0995-82DA47B1F3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CAA2F6-B18D-14A5-8B43-8A77BCCBB5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9452EF-2399-4B49-8E6D-F6E42C3969D8}" type="datetimeFigureOut">
              <a:rPr lang="en-US" smtClean="0"/>
              <a:t>1/30/2024</a:t>
            </a:fld>
            <a:endParaRPr lang="en-US"/>
          </a:p>
        </p:txBody>
      </p:sp>
      <p:sp>
        <p:nvSpPr>
          <p:cNvPr id="5" name="Footer Placeholder 4">
            <a:extLst>
              <a:ext uri="{FF2B5EF4-FFF2-40B4-BE49-F238E27FC236}">
                <a16:creationId xmlns:a16="http://schemas.microsoft.com/office/drawing/2014/main" id="{D2F4765A-C1E5-4A62-0280-379518F219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5F7C018-9E41-DB33-6F2A-20DFFB6457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94A2F6-5296-4447-B3FF-794C71550D6D}" type="slidenum">
              <a:rPr lang="en-US" smtClean="0"/>
              <a:t>‹#›</a:t>
            </a:fld>
            <a:endParaRPr lang="en-US"/>
          </a:p>
        </p:txBody>
      </p:sp>
    </p:spTree>
    <p:extLst>
      <p:ext uri="{BB962C8B-B14F-4D97-AF65-F5344CB8AC3E}">
        <p14:creationId xmlns:p14="http://schemas.microsoft.com/office/powerpoint/2010/main" val="212561938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4" r:id="rId3"/>
    <p:sldLayoutId id="2147483663" r:id="rId4"/>
    <p:sldLayoutId id="2147483662" r:id="rId5"/>
    <p:sldLayoutId id="2147483653" r:id="rId6"/>
    <p:sldLayoutId id="2147483665" r:id="rId7"/>
    <p:sldLayoutId id="2147483651" r:id="rId8"/>
    <p:sldLayoutId id="2147483652" r:id="rId9"/>
    <p:sldLayoutId id="2147483666" r:id="rId10"/>
    <p:sldLayoutId id="2147483672" r:id="rId11"/>
    <p:sldLayoutId id="2147483673" r:id="rId12"/>
    <p:sldLayoutId id="2147483668" r:id="rId13"/>
    <p:sldLayoutId id="2147483654" r:id="rId14"/>
    <p:sldLayoutId id="2147483671" r:id="rId15"/>
    <p:sldLayoutId id="2147483667" r:id="rId16"/>
    <p:sldLayoutId id="2147483670" r:id="rId17"/>
    <p:sldLayoutId id="2147483669" r:id="rId18"/>
    <p:sldLayoutId id="2147483674"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hyperlink" Target="mailto:CSlottee@SCHWABE.com" TargetMode="External"/><Relationship Id="rId7" Type="http://schemas.openxmlformats.org/officeDocument/2006/relationships/image" Target="../media/image18.jpg"/><Relationship Id="rId2" Type="http://schemas.openxmlformats.org/officeDocument/2006/relationships/hyperlink" Target="mailto:AMarch@schwabe.com" TargetMode="External"/><Relationship Id="rId1" Type="http://schemas.openxmlformats.org/officeDocument/2006/relationships/slideLayout" Target="../slideLayouts/slideLayout14.xml"/><Relationship Id="rId6" Type="http://schemas.openxmlformats.org/officeDocument/2006/relationships/image" Target="../media/image19.jpg"/><Relationship Id="rId5" Type="http://schemas.openxmlformats.org/officeDocument/2006/relationships/image" Target="../media/image17.jpg"/><Relationship Id="rId4" Type="http://schemas.openxmlformats.org/officeDocument/2006/relationships/hyperlink" Target="mailto:JBroussard@schwabe.com" TargetMode="External"/></Relationships>
</file>

<file path=ppt/slides/_rels/slide39.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19.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1A070-A573-CE3B-BD95-26BCDA7FC664}"/>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3D96AC32-5060-E77C-B30F-ADA99BA58935}"/>
              </a:ext>
            </a:extLst>
          </p:cNvPr>
          <p:cNvSpPr>
            <a:spLocks noGrp="1"/>
          </p:cNvSpPr>
          <p:nvPr>
            <p:ph type="subTitle" idx="1"/>
          </p:nvPr>
        </p:nvSpPr>
        <p:spPr/>
        <p:txBody>
          <a:bodyPr>
            <a:normAutofit fontScale="92500" lnSpcReduction="10000"/>
          </a:bodyPr>
          <a:lstStyle/>
          <a:p>
            <a:endParaRPr lang="en-US" dirty="0"/>
          </a:p>
        </p:txBody>
      </p:sp>
      <p:pic>
        <p:nvPicPr>
          <p:cNvPr id="4" name="Picture 3" descr="A blue and red rectangle with white stripes&#10;&#10;Description automatically generated">
            <a:extLst>
              <a:ext uri="{FF2B5EF4-FFF2-40B4-BE49-F238E27FC236}">
                <a16:creationId xmlns:a16="http://schemas.microsoft.com/office/drawing/2014/main" id="{7D2C2833-B7A6-4605-A736-40B90BD1B0E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62" y="0"/>
            <a:ext cx="12182476" cy="6858000"/>
          </a:xfrm>
          <a:prstGeom prst="rect">
            <a:avLst/>
          </a:prstGeom>
        </p:spPr>
      </p:pic>
      <p:sp>
        <p:nvSpPr>
          <p:cNvPr id="5" name="Title 1">
            <a:extLst>
              <a:ext uri="{FF2B5EF4-FFF2-40B4-BE49-F238E27FC236}">
                <a16:creationId xmlns:a16="http://schemas.microsoft.com/office/drawing/2014/main" id="{B54BFDF6-0BB4-91B1-EBF3-449224B15124}"/>
              </a:ext>
            </a:extLst>
          </p:cNvPr>
          <p:cNvSpPr txBox="1">
            <a:spLocks/>
          </p:cNvSpPr>
          <p:nvPr/>
        </p:nvSpPr>
        <p:spPr>
          <a:xfrm>
            <a:off x="3876827" y="1567543"/>
            <a:ext cx="7370214" cy="3063075"/>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b="1" kern="1200">
                <a:solidFill>
                  <a:srgbClr val="BCBEC0"/>
                </a:solidFill>
                <a:latin typeface="Verdana" panose="020B0604030504040204" pitchFamily="34" charset="0"/>
                <a:ea typeface="Verdana" panose="020B0604030504040204" pitchFamily="34" charset="0"/>
                <a:cs typeface="Verdana" panose="020B0604030504040204" pitchFamily="34" charset="0"/>
              </a:defRPr>
            </a:lvl1pPr>
          </a:lstStyle>
          <a:p>
            <a:r>
              <a:rPr lang="en-US" smtClean="0">
                <a:solidFill>
                  <a:schemeClr val="bg1"/>
                </a:solidFill>
              </a:rPr>
              <a:t>Teaming Agreement Horror Stories: How to Prevent Them and What to Do if They Happen</a:t>
            </a:r>
            <a:endParaRPr lang="en-US" dirty="0">
              <a:solidFill>
                <a:schemeClr val="bg1"/>
              </a:solidFill>
            </a:endParaRPr>
          </a:p>
        </p:txBody>
      </p:sp>
      <p:sp>
        <p:nvSpPr>
          <p:cNvPr id="6" name="Subtitle 2">
            <a:extLst>
              <a:ext uri="{FF2B5EF4-FFF2-40B4-BE49-F238E27FC236}">
                <a16:creationId xmlns:a16="http://schemas.microsoft.com/office/drawing/2014/main" id="{C18002C0-78F9-F3DD-F985-72943BBC73E4}"/>
              </a:ext>
            </a:extLst>
          </p:cNvPr>
          <p:cNvSpPr txBox="1">
            <a:spLocks/>
          </p:cNvSpPr>
          <p:nvPr/>
        </p:nvSpPr>
        <p:spPr>
          <a:xfrm>
            <a:off x="3876827" y="4865114"/>
            <a:ext cx="7370214" cy="58863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BCBEC0"/>
                </a:solidFill>
                <a:latin typeface="Verdana" panose="020B0604030504040204" pitchFamily="34" charset="0"/>
                <a:ea typeface="Verdana" panose="020B0604030504040204" pitchFamily="34" charset="0"/>
                <a:cs typeface="Verdana" panose="020B060403050404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mtClean="0">
                <a:solidFill>
                  <a:schemeClr val="bg1"/>
                </a:solidFill>
              </a:rPr>
              <a:t>Andrew March, Chris Slottee, Jacob Broussard</a:t>
            </a:r>
            <a:endParaRPr lang="en-US" dirty="0">
              <a:solidFill>
                <a:schemeClr val="bg1"/>
              </a:solidFill>
            </a:endParaRPr>
          </a:p>
        </p:txBody>
      </p:sp>
      <p:pic>
        <p:nvPicPr>
          <p:cNvPr id="7" name="Picture 6" descr="A black background with blue numbers and red text&#10;&#10;Description automatically generated">
            <a:extLst>
              <a:ext uri="{FF2B5EF4-FFF2-40B4-BE49-F238E27FC236}">
                <a16:creationId xmlns:a16="http://schemas.microsoft.com/office/drawing/2014/main" id="{56A0CB30-2A6B-5D34-92F6-73C87181E60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8587" y="757295"/>
            <a:ext cx="2688043" cy="5441383"/>
          </a:xfrm>
          <a:prstGeom prst="rect">
            <a:avLst/>
          </a:prstGeom>
        </p:spPr>
      </p:pic>
      <p:pic>
        <p:nvPicPr>
          <p:cNvPr id="8" name="Picture 7">
            <a:extLst>
              <a:ext uri="{FF2B5EF4-FFF2-40B4-BE49-F238E27FC236}">
                <a16:creationId xmlns:a16="http://schemas.microsoft.com/office/drawing/2014/main" id="{D512CC04-DED8-4395-AB2C-3902AA258E52}"/>
              </a:ext>
            </a:extLst>
          </p:cNvPr>
          <p:cNvPicPr>
            <a:picLocks noChangeAspect="1"/>
          </p:cNvPicPr>
          <p:nvPr/>
        </p:nvPicPr>
        <p:blipFill>
          <a:blip r:embed="rId4"/>
          <a:stretch>
            <a:fillRect/>
          </a:stretch>
        </p:blipFill>
        <p:spPr>
          <a:xfrm>
            <a:off x="5285740" y="6350370"/>
            <a:ext cx="1607820" cy="382718"/>
          </a:xfrm>
          <a:prstGeom prst="rect">
            <a:avLst/>
          </a:prstGeom>
        </p:spPr>
      </p:pic>
    </p:spTree>
    <p:extLst>
      <p:ext uri="{BB962C8B-B14F-4D97-AF65-F5344CB8AC3E}">
        <p14:creationId xmlns:p14="http://schemas.microsoft.com/office/powerpoint/2010/main" val="41884373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4ACCA4-E3F4-6603-977E-DEF344653640}"/>
              </a:ext>
            </a:extLst>
          </p:cNvPr>
          <p:cNvSpPr>
            <a:spLocks noGrp="1"/>
          </p:cNvSpPr>
          <p:nvPr>
            <p:ph idx="1"/>
          </p:nvPr>
        </p:nvSpPr>
        <p:spPr/>
        <p:txBody>
          <a:bodyPr>
            <a:noAutofit/>
          </a:bodyPr>
          <a:lstStyle/>
          <a:p>
            <a:r>
              <a:rPr lang="en-US">
                <a:solidFill>
                  <a:schemeClr val="tx1">
                    <a:lumMod val="65000"/>
                    <a:lumOff val="35000"/>
                  </a:schemeClr>
                </a:solidFill>
                <a:latin typeface="Lato" panose="020F0502020204030203" pitchFamily="34" charset="0"/>
              </a:rPr>
              <a:t>Not a prime/subcontractor </a:t>
            </a:r>
            <a:r>
              <a:rPr lang="en-US" smtClean="0">
                <a:solidFill>
                  <a:schemeClr val="tx1">
                    <a:lumMod val="65000"/>
                    <a:lumOff val="35000"/>
                  </a:schemeClr>
                </a:solidFill>
                <a:latin typeface="Lato" panose="020F0502020204030203" pitchFamily="34" charset="0"/>
              </a:rPr>
              <a:t>relationship</a:t>
            </a:r>
            <a:endParaRPr lang="en-US">
              <a:solidFill>
                <a:schemeClr val="tx1">
                  <a:lumMod val="65000"/>
                  <a:lumOff val="35000"/>
                </a:schemeClr>
              </a:solidFill>
              <a:latin typeface="Lato" panose="020F0502020204030203" pitchFamily="34" charset="0"/>
            </a:endParaRPr>
          </a:p>
          <a:p>
            <a:pPr lvl="1"/>
            <a:r>
              <a:rPr lang="en-US" sz="2800">
                <a:solidFill>
                  <a:schemeClr val="tx1">
                    <a:lumMod val="65000"/>
                    <a:lumOff val="35000"/>
                  </a:schemeClr>
                </a:solidFill>
                <a:latin typeface="Lato" panose="020F0502020204030203" pitchFamily="34" charset="0"/>
              </a:rPr>
              <a:t>FAR 9.601(2</a:t>
            </a:r>
            <a:r>
              <a:rPr lang="en-US" sz="2800" smtClean="0">
                <a:solidFill>
                  <a:schemeClr val="tx1">
                    <a:lumMod val="65000"/>
                    <a:lumOff val="35000"/>
                  </a:schemeClr>
                </a:solidFill>
                <a:latin typeface="Lato" panose="020F0502020204030203" pitchFamily="34" charset="0"/>
              </a:rPr>
              <a:t>)</a:t>
            </a:r>
            <a:endParaRPr lang="en-US" sz="2800">
              <a:solidFill>
                <a:schemeClr val="tx1">
                  <a:lumMod val="65000"/>
                  <a:lumOff val="35000"/>
                </a:schemeClr>
              </a:solidFill>
              <a:latin typeface="Lato" panose="020F0502020204030203" pitchFamily="34" charset="0"/>
            </a:endParaRPr>
          </a:p>
          <a:p>
            <a:pPr lvl="1"/>
            <a:r>
              <a:rPr lang="en-US" sz="2800">
                <a:solidFill>
                  <a:schemeClr val="tx1">
                    <a:lumMod val="65000"/>
                    <a:lumOff val="35000"/>
                  </a:schemeClr>
                </a:solidFill>
                <a:latin typeface="Lato" panose="020F0502020204030203" pitchFamily="34" charset="0"/>
              </a:rPr>
              <a:t>Prime/subcontractor teaming relationship exists where:</a:t>
            </a:r>
          </a:p>
          <a:p>
            <a:pPr lvl="2"/>
            <a:r>
              <a:rPr lang="en-US" sz="2800">
                <a:solidFill>
                  <a:schemeClr val="tx1">
                    <a:lumMod val="65000"/>
                    <a:lumOff val="35000"/>
                  </a:schemeClr>
                </a:solidFill>
                <a:latin typeface="Lato" panose="020F0502020204030203" pitchFamily="34" charset="0"/>
              </a:rPr>
              <a:t>“[A] potential prime contractor agrees with one or more other companies to have them act as its subcontractors</a:t>
            </a:r>
            <a:r>
              <a:rPr lang="en-US" sz="2800" smtClean="0">
                <a:solidFill>
                  <a:schemeClr val="tx1">
                    <a:lumMod val="65000"/>
                    <a:lumOff val="35000"/>
                  </a:schemeClr>
                </a:solidFill>
                <a:latin typeface="Lato" panose="020F0502020204030203" pitchFamily="34" charset="0"/>
              </a:rPr>
              <a:t>.”</a:t>
            </a:r>
          </a:p>
          <a:p>
            <a:pPr marL="914400" lvl="2" indent="0">
              <a:buNone/>
            </a:pPr>
            <a:endParaRPr lang="en-US" sz="2800">
              <a:solidFill>
                <a:schemeClr val="tx1">
                  <a:lumMod val="65000"/>
                  <a:lumOff val="35000"/>
                </a:schemeClr>
              </a:solidFill>
              <a:latin typeface="Lato" panose="020F0502020204030203" pitchFamily="34" charset="0"/>
            </a:endParaRPr>
          </a:p>
          <a:p>
            <a:r>
              <a:rPr lang="en-US">
                <a:solidFill>
                  <a:schemeClr val="tx1">
                    <a:lumMod val="65000"/>
                    <a:lumOff val="35000"/>
                  </a:schemeClr>
                </a:solidFill>
                <a:latin typeface="Lato" panose="020F0502020204030203" pitchFamily="34" charset="0"/>
              </a:rPr>
              <a:t>Not a joint venture </a:t>
            </a:r>
            <a:endParaRPr lang="en-US" smtClean="0">
              <a:solidFill>
                <a:schemeClr val="tx1">
                  <a:lumMod val="65000"/>
                  <a:lumOff val="35000"/>
                </a:schemeClr>
              </a:solidFill>
              <a:latin typeface="Lato" panose="020F0502020204030203" pitchFamily="34" charset="0"/>
            </a:endParaRPr>
          </a:p>
          <a:p>
            <a:pPr lvl="1"/>
            <a:r>
              <a:rPr lang="en-US" smtClean="0">
                <a:solidFill>
                  <a:schemeClr val="tx1">
                    <a:lumMod val="65000"/>
                    <a:lumOff val="35000"/>
                  </a:schemeClr>
                </a:solidFill>
                <a:latin typeface="Lato" panose="020F0502020204030203" pitchFamily="34" charset="0"/>
              </a:rPr>
              <a:t>Although </a:t>
            </a:r>
            <a:r>
              <a:rPr lang="en-US">
                <a:solidFill>
                  <a:schemeClr val="tx1">
                    <a:lumMod val="65000"/>
                    <a:lumOff val="35000"/>
                  </a:schemeClr>
                </a:solidFill>
                <a:latin typeface="Lato" panose="020F0502020204030203" pitchFamily="34" charset="0"/>
              </a:rPr>
              <a:t>teaming agreements can turn into a </a:t>
            </a:r>
            <a:r>
              <a:rPr lang="en-US" smtClean="0">
                <a:solidFill>
                  <a:schemeClr val="tx1">
                    <a:lumMod val="65000"/>
                    <a:lumOff val="35000"/>
                  </a:schemeClr>
                </a:solidFill>
                <a:latin typeface="Lato" panose="020F0502020204030203" pitchFamily="34" charset="0"/>
              </a:rPr>
              <a:t>JV</a:t>
            </a:r>
            <a:endParaRPr lang="en-US">
              <a:solidFill>
                <a:schemeClr val="tx1">
                  <a:lumMod val="65000"/>
                  <a:lumOff val="35000"/>
                </a:schemeClr>
              </a:solidFill>
              <a:latin typeface="Lato" panose="020F0502020204030203" pitchFamily="34" charset="0"/>
            </a:endParaRPr>
          </a:p>
          <a:p>
            <a:endParaRPr lang="en-US" sz="4000"/>
          </a:p>
        </p:txBody>
      </p:sp>
      <p:sp>
        <p:nvSpPr>
          <p:cNvPr id="3" name="Title 2">
            <a:extLst>
              <a:ext uri="{FF2B5EF4-FFF2-40B4-BE49-F238E27FC236}">
                <a16:creationId xmlns:a16="http://schemas.microsoft.com/office/drawing/2014/main" id="{FBBF2038-F633-D676-9B9E-DC763BFF9FF7}"/>
              </a:ext>
            </a:extLst>
          </p:cNvPr>
          <p:cNvSpPr>
            <a:spLocks noGrp="1"/>
          </p:cNvSpPr>
          <p:nvPr>
            <p:ph type="ctrTitle"/>
          </p:nvPr>
        </p:nvSpPr>
        <p:spPr>
          <a:xfrm>
            <a:off x="751114" y="519113"/>
            <a:ext cx="6716486" cy="582385"/>
          </a:xfrm>
        </p:spPr>
        <p:txBody>
          <a:bodyPr/>
          <a:lstStyle/>
          <a:p>
            <a:r>
              <a:rPr lang="en-US" sz="3600"/>
              <a:t>TEAMING AGREEMENTS – WHAT ARE </a:t>
            </a:r>
            <a:r>
              <a:rPr lang="en-US" sz="3600" smtClean="0"/>
              <a:t>THEY NOT?</a:t>
            </a:r>
            <a:endParaRPr lang="en-US" sz="3600"/>
          </a:p>
        </p:txBody>
      </p:sp>
    </p:spTree>
    <p:extLst>
      <p:ext uri="{BB962C8B-B14F-4D97-AF65-F5344CB8AC3E}">
        <p14:creationId xmlns:p14="http://schemas.microsoft.com/office/powerpoint/2010/main" val="10952526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4ACCA4-E3F4-6603-977E-DEF344653640}"/>
              </a:ext>
            </a:extLst>
          </p:cNvPr>
          <p:cNvSpPr>
            <a:spLocks noGrp="1"/>
          </p:cNvSpPr>
          <p:nvPr>
            <p:ph idx="1"/>
          </p:nvPr>
        </p:nvSpPr>
        <p:spPr>
          <a:xfrm>
            <a:off x="751114" y="1993258"/>
            <a:ext cx="4758732" cy="4247327"/>
          </a:xfrm>
        </p:spPr>
        <p:txBody>
          <a:bodyPr/>
          <a:lstStyle/>
          <a:p>
            <a:pPr marL="285750" lvl="0" indent="-285750">
              <a:lnSpc>
                <a:spcPct val="100000"/>
              </a:lnSpc>
              <a:spcBef>
                <a:spcPts val="0"/>
              </a:spcBef>
            </a:pPr>
            <a:r>
              <a:rPr lang="en-US" sz="1800" smtClean="0">
                <a:solidFill>
                  <a:schemeClr val="tx1">
                    <a:lumMod val="65000"/>
                    <a:lumOff val="35000"/>
                  </a:schemeClr>
                </a:solidFill>
                <a:latin typeface="Lato" panose="020F0502020204030203" pitchFamily="34" charset="0"/>
                <a:ea typeface="+mn-ea"/>
                <a:cs typeface="+mn-cs"/>
              </a:rPr>
              <a:t>JV is a separate legal entity</a:t>
            </a:r>
          </a:p>
          <a:p>
            <a:pPr marL="285750" lvl="0" indent="-285750">
              <a:lnSpc>
                <a:spcPct val="100000"/>
              </a:lnSpc>
              <a:spcBef>
                <a:spcPts val="0"/>
              </a:spcBef>
            </a:pPr>
            <a:endParaRPr lang="en-US" sz="1800" smtClean="0">
              <a:solidFill>
                <a:schemeClr val="tx1">
                  <a:lumMod val="65000"/>
                  <a:lumOff val="35000"/>
                </a:schemeClr>
              </a:solidFill>
              <a:latin typeface="Lato" panose="020F0502020204030203" pitchFamily="34" charset="0"/>
              <a:ea typeface="+mn-ea"/>
              <a:cs typeface="+mn-cs"/>
            </a:endParaRPr>
          </a:p>
          <a:p>
            <a:pPr marL="285750" lvl="0" indent="-285750">
              <a:lnSpc>
                <a:spcPct val="100000"/>
              </a:lnSpc>
              <a:spcBef>
                <a:spcPts val="0"/>
              </a:spcBef>
            </a:pPr>
            <a:r>
              <a:rPr lang="en-US" sz="1800" smtClean="0">
                <a:solidFill>
                  <a:schemeClr val="tx1">
                    <a:lumMod val="65000"/>
                    <a:lumOff val="35000"/>
                  </a:schemeClr>
                </a:solidFill>
                <a:latin typeface="Lato" panose="020F0502020204030203" pitchFamily="34" charset="0"/>
                <a:ea typeface="+mn-ea"/>
                <a:cs typeface="+mn-cs"/>
              </a:rPr>
              <a:t>Both parties perform at the Prime Contractor level</a:t>
            </a:r>
          </a:p>
          <a:p>
            <a:pPr marL="285750" lvl="0" indent="-285750">
              <a:lnSpc>
                <a:spcPct val="100000"/>
              </a:lnSpc>
              <a:spcBef>
                <a:spcPts val="0"/>
              </a:spcBef>
            </a:pPr>
            <a:endParaRPr lang="en-US" sz="1800" smtClean="0">
              <a:solidFill>
                <a:schemeClr val="tx1">
                  <a:lumMod val="65000"/>
                  <a:lumOff val="35000"/>
                </a:schemeClr>
              </a:solidFill>
              <a:latin typeface="Lato" panose="020F0502020204030203" pitchFamily="34" charset="0"/>
              <a:ea typeface="+mn-ea"/>
              <a:cs typeface="+mn-cs"/>
            </a:endParaRPr>
          </a:p>
          <a:p>
            <a:pPr marL="285750" lvl="0" indent="-285750">
              <a:lnSpc>
                <a:spcPct val="100000"/>
              </a:lnSpc>
              <a:spcBef>
                <a:spcPts val="0"/>
              </a:spcBef>
            </a:pPr>
            <a:r>
              <a:rPr lang="en-US" sz="1800" smtClean="0">
                <a:solidFill>
                  <a:schemeClr val="tx1">
                    <a:lumMod val="65000"/>
                    <a:lumOff val="35000"/>
                  </a:schemeClr>
                </a:solidFill>
                <a:latin typeface="Lato" panose="020F0502020204030203" pitchFamily="34" charset="0"/>
                <a:ea typeface="+mn-ea"/>
                <a:cs typeface="+mn-cs"/>
              </a:rPr>
              <a:t>The partners share control of the team</a:t>
            </a:r>
          </a:p>
          <a:p>
            <a:pPr marL="285750" lvl="0" indent="-285750">
              <a:lnSpc>
                <a:spcPct val="100000"/>
              </a:lnSpc>
              <a:spcBef>
                <a:spcPts val="0"/>
              </a:spcBef>
            </a:pPr>
            <a:endParaRPr lang="en-US" sz="1800" smtClean="0">
              <a:solidFill>
                <a:schemeClr val="tx1">
                  <a:lumMod val="65000"/>
                  <a:lumOff val="35000"/>
                </a:schemeClr>
              </a:solidFill>
              <a:latin typeface="Lato" panose="020F0502020204030203" pitchFamily="34" charset="0"/>
              <a:ea typeface="+mn-ea"/>
              <a:cs typeface="+mn-cs"/>
            </a:endParaRPr>
          </a:p>
          <a:p>
            <a:pPr marL="285750" lvl="0" indent="-285750">
              <a:lnSpc>
                <a:spcPct val="100000"/>
              </a:lnSpc>
              <a:spcBef>
                <a:spcPts val="0"/>
              </a:spcBef>
            </a:pPr>
            <a:r>
              <a:rPr lang="en-US" sz="1800" smtClean="0">
                <a:solidFill>
                  <a:schemeClr val="tx1">
                    <a:lumMod val="65000"/>
                    <a:lumOff val="35000"/>
                  </a:schemeClr>
                </a:solidFill>
                <a:latin typeface="Lato" panose="020F0502020204030203" pitchFamily="34" charset="0"/>
                <a:ea typeface="+mn-ea"/>
                <a:cs typeface="+mn-cs"/>
              </a:rPr>
              <a:t>Risk is allocated according to the JV agreement</a:t>
            </a:r>
          </a:p>
          <a:p>
            <a:pPr marL="285750" lvl="0" indent="-285750">
              <a:lnSpc>
                <a:spcPct val="100000"/>
              </a:lnSpc>
              <a:spcBef>
                <a:spcPts val="0"/>
              </a:spcBef>
            </a:pPr>
            <a:endParaRPr lang="en-US" sz="1800" smtClean="0">
              <a:solidFill>
                <a:schemeClr val="tx1">
                  <a:lumMod val="65000"/>
                  <a:lumOff val="35000"/>
                </a:schemeClr>
              </a:solidFill>
              <a:latin typeface="Lato" panose="020F0502020204030203" pitchFamily="34" charset="0"/>
              <a:ea typeface="+mn-ea"/>
              <a:cs typeface="+mn-cs"/>
            </a:endParaRPr>
          </a:p>
          <a:p>
            <a:pPr marL="285750" lvl="0" indent="-285750">
              <a:lnSpc>
                <a:spcPct val="100000"/>
              </a:lnSpc>
              <a:spcBef>
                <a:spcPts val="0"/>
              </a:spcBef>
            </a:pPr>
            <a:r>
              <a:rPr lang="en-US" sz="1800" smtClean="0">
                <a:solidFill>
                  <a:schemeClr val="tx1">
                    <a:lumMod val="65000"/>
                    <a:lumOff val="35000"/>
                  </a:schemeClr>
                </a:solidFill>
                <a:latin typeface="Lato" panose="020F0502020204030203" pitchFamily="34" charset="0"/>
                <a:ea typeface="+mn-ea"/>
                <a:cs typeface="+mn-cs"/>
              </a:rPr>
              <a:t>JV has privity of contract with Government</a:t>
            </a:r>
          </a:p>
          <a:p>
            <a:pPr marL="285750" lvl="0" indent="-285750">
              <a:lnSpc>
                <a:spcPct val="100000"/>
              </a:lnSpc>
              <a:spcBef>
                <a:spcPts val="0"/>
              </a:spcBef>
            </a:pPr>
            <a:endParaRPr lang="en-US" sz="1800" smtClean="0">
              <a:solidFill>
                <a:schemeClr val="tx1">
                  <a:lumMod val="65000"/>
                  <a:lumOff val="35000"/>
                </a:schemeClr>
              </a:solidFill>
              <a:latin typeface="Lato" panose="020F0502020204030203" pitchFamily="34" charset="0"/>
              <a:ea typeface="+mn-ea"/>
              <a:cs typeface="+mn-cs"/>
            </a:endParaRPr>
          </a:p>
          <a:p>
            <a:pPr marL="285750" lvl="0" indent="-285750">
              <a:lnSpc>
                <a:spcPct val="100000"/>
              </a:lnSpc>
              <a:spcBef>
                <a:spcPts val="0"/>
              </a:spcBef>
            </a:pPr>
            <a:r>
              <a:rPr lang="en-US" sz="1800" smtClean="0">
                <a:solidFill>
                  <a:schemeClr val="tx1">
                    <a:lumMod val="65000"/>
                    <a:lumOff val="35000"/>
                  </a:schemeClr>
                </a:solidFill>
                <a:latin typeface="Lato" panose="020F0502020204030203" pitchFamily="34" charset="0"/>
                <a:ea typeface="+mn-ea"/>
                <a:cs typeface="+mn-cs"/>
              </a:rPr>
              <a:t>JV can only have 3 contracts over a 2 year period</a:t>
            </a:r>
          </a:p>
          <a:p>
            <a:pPr marL="0" indent="0">
              <a:buNone/>
            </a:pPr>
            <a:endParaRPr lang="en-US"/>
          </a:p>
        </p:txBody>
      </p:sp>
      <p:sp>
        <p:nvSpPr>
          <p:cNvPr id="3" name="Title 2">
            <a:extLst>
              <a:ext uri="{FF2B5EF4-FFF2-40B4-BE49-F238E27FC236}">
                <a16:creationId xmlns:a16="http://schemas.microsoft.com/office/drawing/2014/main" id="{FBBF2038-F633-D676-9B9E-DC763BFF9FF7}"/>
              </a:ext>
            </a:extLst>
          </p:cNvPr>
          <p:cNvSpPr>
            <a:spLocks noGrp="1"/>
          </p:cNvSpPr>
          <p:nvPr>
            <p:ph type="ctrTitle"/>
          </p:nvPr>
        </p:nvSpPr>
        <p:spPr>
          <a:xfrm>
            <a:off x="751114" y="519113"/>
            <a:ext cx="6716486" cy="582385"/>
          </a:xfrm>
        </p:spPr>
        <p:txBody>
          <a:bodyPr/>
          <a:lstStyle/>
          <a:p>
            <a:r>
              <a:rPr lang="en-US" sz="3600"/>
              <a:t>TEAMING AGREEMENTS – WHAT ARE </a:t>
            </a:r>
            <a:r>
              <a:rPr lang="en-US" sz="3600" smtClean="0"/>
              <a:t>THEY NOT?</a:t>
            </a:r>
            <a:endParaRPr lang="en-US" sz="3600"/>
          </a:p>
        </p:txBody>
      </p:sp>
      <p:sp>
        <p:nvSpPr>
          <p:cNvPr id="4" name="Rectangle 3"/>
          <p:cNvSpPr/>
          <p:nvPr/>
        </p:nvSpPr>
        <p:spPr>
          <a:xfrm>
            <a:off x="751114" y="1623925"/>
            <a:ext cx="1957587" cy="369332"/>
          </a:xfrm>
          <a:prstGeom prst="rect">
            <a:avLst/>
          </a:prstGeom>
        </p:spPr>
        <p:txBody>
          <a:bodyPr wrap="none">
            <a:spAutoFit/>
          </a:bodyPr>
          <a:lstStyle/>
          <a:p>
            <a:r>
              <a:rPr lang="en-US" b="1" smtClean="0">
                <a:solidFill>
                  <a:schemeClr val="tx1">
                    <a:lumMod val="65000"/>
                    <a:lumOff val="35000"/>
                  </a:schemeClr>
                </a:solidFill>
                <a:latin typeface="Lato" panose="020F0502020204030203" pitchFamily="34" charset="0"/>
              </a:rPr>
              <a:t>JOINT VENTURE</a:t>
            </a:r>
            <a:endParaRPr lang="en-US" b="1" dirty="0">
              <a:solidFill>
                <a:schemeClr val="tx1">
                  <a:lumMod val="65000"/>
                  <a:lumOff val="35000"/>
                </a:schemeClr>
              </a:solidFill>
              <a:latin typeface="Lato" panose="020F0502020204030203" pitchFamily="34" charset="0"/>
            </a:endParaRPr>
          </a:p>
        </p:txBody>
      </p:sp>
      <p:sp>
        <p:nvSpPr>
          <p:cNvPr id="5" name="Rectangle 4"/>
          <p:cNvSpPr/>
          <p:nvPr/>
        </p:nvSpPr>
        <p:spPr>
          <a:xfrm>
            <a:off x="6096837" y="1623925"/>
            <a:ext cx="832279" cy="369332"/>
          </a:xfrm>
          <a:prstGeom prst="rect">
            <a:avLst/>
          </a:prstGeom>
        </p:spPr>
        <p:txBody>
          <a:bodyPr wrap="none">
            <a:spAutoFit/>
          </a:bodyPr>
          <a:lstStyle/>
          <a:p>
            <a:r>
              <a:rPr lang="en-US" b="1" smtClean="0">
                <a:solidFill>
                  <a:schemeClr val="tx1">
                    <a:lumMod val="65000"/>
                    <a:lumOff val="35000"/>
                  </a:schemeClr>
                </a:solidFill>
                <a:latin typeface="Lato" panose="020F0502020204030203" pitchFamily="34" charset="0"/>
              </a:rPr>
              <a:t>TEAM</a:t>
            </a:r>
            <a:endParaRPr lang="en-US" b="1" dirty="0">
              <a:solidFill>
                <a:schemeClr val="tx1">
                  <a:lumMod val="65000"/>
                  <a:lumOff val="35000"/>
                </a:schemeClr>
              </a:solidFill>
              <a:latin typeface="Lato" panose="020F0502020204030203" pitchFamily="34" charset="0"/>
            </a:endParaRPr>
          </a:p>
        </p:txBody>
      </p:sp>
      <p:sp>
        <p:nvSpPr>
          <p:cNvPr id="6" name="Content Placeholder 1">
            <a:extLst>
              <a:ext uri="{FF2B5EF4-FFF2-40B4-BE49-F238E27FC236}">
                <a16:creationId xmlns:a16="http://schemas.microsoft.com/office/drawing/2014/main" id="{214ACCA4-E3F4-6603-977E-DEF344653640}"/>
              </a:ext>
            </a:extLst>
          </p:cNvPr>
          <p:cNvSpPr txBox="1">
            <a:spLocks/>
          </p:cNvSpPr>
          <p:nvPr/>
        </p:nvSpPr>
        <p:spPr>
          <a:xfrm>
            <a:off x="6096837" y="1993257"/>
            <a:ext cx="4758732" cy="424732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E2C4F"/>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spcBef>
                <a:spcPts val="0"/>
              </a:spcBef>
            </a:pPr>
            <a:r>
              <a:rPr lang="en-US" sz="1800">
                <a:solidFill>
                  <a:schemeClr val="tx1">
                    <a:lumMod val="65000"/>
                    <a:lumOff val="35000"/>
                  </a:schemeClr>
                </a:solidFill>
                <a:latin typeface="Lato" panose="020F0502020204030203" pitchFamily="34" charset="0"/>
                <a:ea typeface="+mn-ea"/>
                <a:cs typeface="+mn-cs"/>
              </a:rPr>
              <a:t>No new legal entity is </a:t>
            </a:r>
            <a:r>
              <a:rPr lang="en-US" sz="1800" smtClean="0">
                <a:solidFill>
                  <a:schemeClr val="tx1">
                    <a:lumMod val="65000"/>
                    <a:lumOff val="35000"/>
                  </a:schemeClr>
                </a:solidFill>
                <a:latin typeface="Lato" panose="020F0502020204030203" pitchFamily="34" charset="0"/>
                <a:ea typeface="+mn-ea"/>
                <a:cs typeface="+mn-cs"/>
              </a:rPr>
              <a:t>created</a:t>
            </a:r>
          </a:p>
          <a:p>
            <a:pPr marL="285750" indent="-285750">
              <a:lnSpc>
                <a:spcPct val="100000"/>
              </a:lnSpc>
              <a:spcBef>
                <a:spcPts val="0"/>
              </a:spcBef>
            </a:pPr>
            <a:endParaRPr lang="en-US" sz="1800">
              <a:solidFill>
                <a:schemeClr val="tx1">
                  <a:lumMod val="65000"/>
                  <a:lumOff val="35000"/>
                </a:schemeClr>
              </a:solidFill>
              <a:latin typeface="Lato" panose="020F0502020204030203" pitchFamily="34" charset="0"/>
              <a:ea typeface="+mn-ea"/>
              <a:cs typeface="+mn-cs"/>
            </a:endParaRPr>
          </a:p>
          <a:p>
            <a:pPr marL="285750" indent="-285750">
              <a:lnSpc>
                <a:spcPct val="100000"/>
              </a:lnSpc>
              <a:spcBef>
                <a:spcPts val="0"/>
              </a:spcBef>
            </a:pPr>
            <a:r>
              <a:rPr lang="en-US" sz="1800">
                <a:solidFill>
                  <a:schemeClr val="tx1">
                    <a:lumMod val="65000"/>
                    <a:lumOff val="35000"/>
                  </a:schemeClr>
                </a:solidFill>
                <a:latin typeface="Lato" panose="020F0502020204030203" pitchFamily="34" charset="0"/>
                <a:ea typeface="+mn-ea"/>
                <a:cs typeface="+mn-cs"/>
              </a:rPr>
              <a:t>Only one party performs at the Prime Contractor </a:t>
            </a:r>
            <a:r>
              <a:rPr lang="en-US" sz="1800" smtClean="0">
                <a:solidFill>
                  <a:schemeClr val="tx1">
                    <a:lumMod val="65000"/>
                    <a:lumOff val="35000"/>
                  </a:schemeClr>
                </a:solidFill>
                <a:latin typeface="Lato" panose="020F0502020204030203" pitchFamily="34" charset="0"/>
                <a:ea typeface="+mn-ea"/>
                <a:cs typeface="+mn-cs"/>
              </a:rPr>
              <a:t>level</a:t>
            </a:r>
          </a:p>
          <a:p>
            <a:pPr marL="285750" indent="-285750">
              <a:lnSpc>
                <a:spcPct val="100000"/>
              </a:lnSpc>
              <a:spcBef>
                <a:spcPts val="0"/>
              </a:spcBef>
            </a:pPr>
            <a:endParaRPr lang="en-US" sz="1800">
              <a:solidFill>
                <a:schemeClr val="tx1">
                  <a:lumMod val="65000"/>
                  <a:lumOff val="35000"/>
                </a:schemeClr>
              </a:solidFill>
              <a:latin typeface="Lato" panose="020F0502020204030203" pitchFamily="34" charset="0"/>
              <a:ea typeface="+mn-ea"/>
              <a:cs typeface="+mn-cs"/>
            </a:endParaRPr>
          </a:p>
          <a:p>
            <a:pPr marL="285750" indent="-285750">
              <a:lnSpc>
                <a:spcPct val="100000"/>
              </a:lnSpc>
              <a:spcBef>
                <a:spcPts val="0"/>
              </a:spcBef>
            </a:pPr>
            <a:r>
              <a:rPr lang="en-US" sz="1800">
                <a:solidFill>
                  <a:schemeClr val="tx1">
                    <a:lumMod val="65000"/>
                    <a:lumOff val="35000"/>
                  </a:schemeClr>
                </a:solidFill>
                <a:latin typeface="Lato" panose="020F0502020204030203" pitchFamily="34" charset="0"/>
                <a:ea typeface="+mn-ea"/>
                <a:cs typeface="+mn-cs"/>
              </a:rPr>
              <a:t>Prime should be the party in control of the </a:t>
            </a:r>
            <a:r>
              <a:rPr lang="en-US" sz="1800" smtClean="0">
                <a:solidFill>
                  <a:schemeClr val="tx1">
                    <a:lumMod val="65000"/>
                    <a:lumOff val="35000"/>
                  </a:schemeClr>
                </a:solidFill>
                <a:latin typeface="Lato" panose="020F0502020204030203" pitchFamily="34" charset="0"/>
                <a:ea typeface="+mn-ea"/>
                <a:cs typeface="+mn-cs"/>
              </a:rPr>
              <a:t>team</a:t>
            </a:r>
          </a:p>
          <a:p>
            <a:pPr marL="285750" indent="-285750">
              <a:lnSpc>
                <a:spcPct val="100000"/>
              </a:lnSpc>
              <a:spcBef>
                <a:spcPts val="0"/>
              </a:spcBef>
            </a:pPr>
            <a:endParaRPr lang="en-US" sz="1800">
              <a:solidFill>
                <a:schemeClr val="tx1">
                  <a:lumMod val="65000"/>
                  <a:lumOff val="35000"/>
                </a:schemeClr>
              </a:solidFill>
              <a:latin typeface="Lato" panose="020F0502020204030203" pitchFamily="34" charset="0"/>
              <a:ea typeface="+mn-ea"/>
              <a:cs typeface="+mn-cs"/>
            </a:endParaRPr>
          </a:p>
          <a:p>
            <a:pPr marL="285750" indent="-285750">
              <a:lnSpc>
                <a:spcPct val="100000"/>
              </a:lnSpc>
              <a:spcBef>
                <a:spcPts val="0"/>
              </a:spcBef>
            </a:pPr>
            <a:r>
              <a:rPr lang="en-US" sz="1800">
                <a:solidFill>
                  <a:schemeClr val="tx1">
                    <a:lumMod val="65000"/>
                    <a:lumOff val="35000"/>
                  </a:schemeClr>
                </a:solidFill>
                <a:latin typeface="Lato" panose="020F0502020204030203" pitchFamily="34" charset="0"/>
                <a:ea typeface="+mn-ea"/>
                <a:cs typeface="+mn-cs"/>
              </a:rPr>
              <a:t>Prime bears most of the risk (re: contract performance), BUT receives </a:t>
            </a:r>
            <a:r>
              <a:rPr lang="en-US" sz="1800" smtClean="0">
                <a:solidFill>
                  <a:schemeClr val="tx1">
                    <a:lumMod val="65000"/>
                    <a:lumOff val="35000"/>
                  </a:schemeClr>
                </a:solidFill>
                <a:latin typeface="Lato" panose="020F0502020204030203" pitchFamily="34" charset="0"/>
                <a:ea typeface="+mn-ea"/>
                <a:cs typeface="+mn-cs"/>
              </a:rPr>
              <a:t>CPARs</a:t>
            </a:r>
          </a:p>
          <a:p>
            <a:pPr marL="285750" indent="-285750">
              <a:lnSpc>
                <a:spcPct val="100000"/>
              </a:lnSpc>
              <a:spcBef>
                <a:spcPts val="0"/>
              </a:spcBef>
            </a:pPr>
            <a:endParaRPr lang="en-US" sz="1800">
              <a:solidFill>
                <a:schemeClr val="tx1">
                  <a:lumMod val="65000"/>
                  <a:lumOff val="35000"/>
                </a:schemeClr>
              </a:solidFill>
              <a:latin typeface="Lato" panose="020F0502020204030203" pitchFamily="34" charset="0"/>
              <a:ea typeface="+mn-ea"/>
              <a:cs typeface="+mn-cs"/>
            </a:endParaRPr>
          </a:p>
          <a:p>
            <a:pPr marL="285750" indent="-285750">
              <a:lnSpc>
                <a:spcPct val="100000"/>
              </a:lnSpc>
              <a:spcBef>
                <a:spcPts val="0"/>
              </a:spcBef>
            </a:pPr>
            <a:r>
              <a:rPr lang="en-US" sz="1800">
                <a:solidFill>
                  <a:schemeClr val="tx1">
                    <a:lumMod val="65000"/>
                    <a:lumOff val="35000"/>
                  </a:schemeClr>
                </a:solidFill>
                <a:latin typeface="Lato" panose="020F0502020204030203" pitchFamily="34" charset="0"/>
                <a:ea typeface="+mn-ea"/>
                <a:cs typeface="+mn-cs"/>
              </a:rPr>
              <a:t>Prime is only party that has privity </a:t>
            </a:r>
            <a:r>
              <a:rPr lang="en-US" sz="1800" smtClean="0">
                <a:solidFill>
                  <a:schemeClr val="tx1">
                    <a:lumMod val="65000"/>
                    <a:lumOff val="35000"/>
                  </a:schemeClr>
                </a:solidFill>
                <a:latin typeface="Lato" panose="020F0502020204030203" pitchFamily="34" charset="0"/>
                <a:ea typeface="+mn-ea"/>
                <a:cs typeface="+mn-cs"/>
              </a:rPr>
              <a:t>of </a:t>
            </a:r>
            <a:r>
              <a:rPr lang="en-US" sz="1800">
                <a:solidFill>
                  <a:schemeClr val="tx1">
                    <a:lumMod val="65000"/>
                    <a:lumOff val="35000"/>
                  </a:schemeClr>
                </a:solidFill>
                <a:latin typeface="Lato" panose="020F0502020204030203" pitchFamily="34" charset="0"/>
                <a:ea typeface="+mn-ea"/>
                <a:cs typeface="+mn-cs"/>
              </a:rPr>
              <a:t>contract with </a:t>
            </a:r>
            <a:r>
              <a:rPr lang="en-US" sz="1800" smtClean="0">
                <a:solidFill>
                  <a:schemeClr val="tx1">
                    <a:lumMod val="65000"/>
                    <a:lumOff val="35000"/>
                  </a:schemeClr>
                </a:solidFill>
                <a:latin typeface="Lato" panose="020F0502020204030203" pitchFamily="34" charset="0"/>
                <a:ea typeface="+mn-ea"/>
                <a:cs typeface="+mn-cs"/>
              </a:rPr>
              <a:t>Government</a:t>
            </a:r>
          </a:p>
          <a:p>
            <a:pPr marL="285750" indent="-285750">
              <a:lnSpc>
                <a:spcPct val="100000"/>
              </a:lnSpc>
              <a:spcBef>
                <a:spcPts val="0"/>
              </a:spcBef>
            </a:pPr>
            <a:endParaRPr lang="en-US" sz="1800">
              <a:solidFill>
                <a:schemeClr val="tx1">
                  <a:lumMod val="65000"/>
                  <a:lumOff val="35000"/>
                </a:schemeClr>
              </a:solidFill>
              <a:latin typeface="Lato" panose="020F0502020204030203" pitchFamily="34" charset="0"/>
              <a:ea typeface="+mn-ea"/>
              <a:cs typeface="+mn-cs"/>
            </a:endParaRPr>
          </a:p>
          <a:p>
            <a:pPr marL="285750" indent="-285750">
              <a:lnSpc>
                <a:spcPct val="100000"/>
              </a:lnSpc>
              <a:spcBef>
                <a:spcPts val="0"/>
              </a:spcBef>
            </a:pPr>
            <a:r>
              <a:rPr lang="en-US" sz="1800">
                <a:solidFill>
                  <a:schemeClr val="tx1">
                    <a:lumMod val="65000"/>
                    <a:lumOff val="35000"/>
                  </a:schemeClr>
                </a:solidFill>
                <a:latin typeface="Lato" panose="020F0502020204030203" pitchFamily="34" charset="0"/>
                <a:ea typeface="+mn-ea"/>
                <a:cs typeface="+mn-cs"/>
              </a:rPr>
              <a:t>No stated limit on number of opportunities team can pursue</a:t>
            </a:r>
          </a:p>
          <a:p>
            <a:pPr marL="0" indent="0">
              <a:buFont typeface="Arial" panose="020B0604020202020204" pitchFamily="34" charset="0"/>
              <a:buNone/>
            </a:pPr>
            <a:endParaRPr lang="en-US"/>
          </a:p>
        </p:txBody>
      </p:sp>
    </p:spTree>
    <p:extLst>
      <p:ext uri="{BB962C8B-B14F-4D97-AF65-F5344CB8AC3E}">
        <p14:creationId xmlns:p14="http://schemas.microsoft.com/office/powerpoint/2010/main" val="32049401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BF2038-F633-D676-9B9E-DC763BFF9FF7}"/>
              </a:ext>
            </a:extLst>
          </p:cNvPr>
          <p:cNvSpPr>
            <a:spLocks noGrp="1"/>
          </p:cNvSpPr>
          <p:nvPr>
            <p:ph type="ctrTitle"/>
          </p:nvPr>
        </p:nvSpPr>
        <p:spPr>
          <a:xfrm>
            <a:off x="751114" y="519113"/>
            <a:ext cx="6716486" cy="582385"/>
          </a:xfrm>
        </p:spPr>
        <p:txBody>
          <a:bodyPr/>
          <a:lstStyle/>
          <a:p>
            <a:r>
              <a:rPr lang="en-US" sz="3600"/>
              <a:t>TEAMING AGREEMENTS – </a:t>
            </a:r>
            <a:r>
              <a:rPr lang="en-US" sz="3600" smtClean="0"/>
              <a:t>ADVANTAGES</a:t>
            </a:r>
            <a:endParaRPr lang="en-US" sz="3600"/>
          </a:p>
        </p:txBody>
      </p:sp>
      <p:sp>
        <p:nvSpPr>
          <p:cNvPr id="6" name="Content Placeholder 1">
            <a:extLst>
              <a:ext uri="{FF2B5EF4-FFF2-40B4-BE49-F238E27FC236}">
                <a16:creationId xmlns:a16="http://schemas.microsoft.com/office/drawing/2014/main" id="{214ACCA4-E3F4-6603-977E-DEF344653640}"/>
              </a:ext>
            </a:extLst>
          </p:cNvPr>
          <p:cNvSpPr txBox="1">
            <a:spLocks/>
          </p:cNvSpPr>
          <p:nvPr/>
        </p:nvSpPr>
        <p:spPr>
          <a:xfrm>
            <a:off x="6096837" y="1993257"/>
            <a:ext cx="4758732" cy="42473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E2C4F"/>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a:p>
        </p:txBody>
      </p:sp>
      <p:sp>
        <p:nvSpPr>
          <p:cNvPr id="9" name="Rectangle 8"/>
          <p:cNvSpPr/>
          <p:nvPr/>
        </p:nvSpPr>
        <p:spPr>
          <a:xfrm>
            <a:off x="586153" y="1646658"/>
            <a:ext cx="10070124" cy="3993401"/>
          </a:xfrm>
          <a:prstGeom prst="rect">
            <a:avLst/>
          </a:prstGeom>
        </p:spPr>
        <p:txBody>
          <a:bodyPr wrap="square">
            <a:spAutoFit/>
          </a:bodyPr>
          <a:lstStyle/>
          <a:p>
            <a:pPr marL="514350" lvl="0" indent="-514350" defTabSz="685800">
              <a:spcAft>
                <a:spcPts val="900"/>
              </a:spcAft>
              <a:buFont typeface="Arial"/>
              <a:buChar char="•"/>
            </a:pPr>
            <a:r>
              <a:rPr lang="en-US" sz="2400">
                <a:solidFill>
                  <a:srgbClr val="3E5162"/>
                </a:solidFill>
                <a:latin typeface="Lato" panose="020F0502020204030203" pitchFamily="34" charset="0"/>
                <a:ea typeface="Verdana" panose="020B0604030504040204" pitchFamily="34" charset="0"/>
              </a:rPr>
              <a:t>Merge capabilities, past performance, and assets to compete for larger, more complex </a:t>
            </a:r>
            <a:r>
              <a:rPr lang="en-US" sz="2400" smtClean="0">
                <a:solidFill>
                  <a:srgbClr val="3E5162"/>
                </a:solidFill>
                <a:latin typeface="Lato" panose="020F0502020204030203" pitchFamily="34" charset="0"/>
                <a:ea typeface="Verdana" panose="020B0604030504040204" pitchFamily="34" charset="0"/>
              </a:rPr>
              <a:t>contracts</a:t>
            </a:r>
          </a:p>
          <a:p>
            <a:pPr marL="514350" lvl="0" indent="-514350" defTabSz="685800">
              <a:spcAft>
                <a:spcPts val="900"/>
              </a:spcAft>
              <a:buFont typeface="Arial"/>
              <a:buChar char="•"/>
            </a:pPr>
            <a:r>
              <a:rPr lang="en-US" sz="2400" smtClean="0">
                <a:solidFill>
                  <a:srgbClr val="3E5162"/>
                </a:solidFill>
                <a:latin typeface="Lato" panose="020F0502020204030203" pitchFamily="34" charset="0"/>
                <a:ea typeface="Verdana" panose="020B0604030504040204" pitchFamily="34" charset="0"/>
              </a:rPr>
              <a:t>Offer </a:t>
            </a:r>
            <a:r>
              <a:rPr lang="en-US" sz="2400">
                <a:solidFill>
                  <a:srgbClr val="3E5162"/>
                </a:solidFill>
                <a:latin typeface="Lato" panose="020F0502020204030203" pitchFamily="34" charset="0"/>
                <a:ea typeface="Verdana" panose="020B0604030504040204" pitchFamily="34" charset="0"/>
              </a:rPr>
              <a:t>more in terms of resources, performance, key personnel, and </a:t>
            </a:r>
            <a:r>
              <a:rPr lang="en-US" sz="2400" smtClean="0">
                <a:solidFill>
                  <a:srgbClr val="3E5162"/>
                </a:solidFill>
                <a:latin typeface="Lato" panose="020F0502020204030203" pitchFamily="34" charset="0"/>
                <a:ea typeface="Verdana" panose="020B0604030504040204" pitchFamily="34" charset="0"/>
              </a:rPr>
              <a:t>cost</a:t>
            </a:r>
          </a:p>
          <a:p>
            <a:pPr marL="514350" lvl="0" indent="-514350" defTabSz="685800">
              <a:spcAft>
                <a:spcPts val="900"/>
              </a:spcAft>
              <a:buFont typeface="Arial"/>
              <a:buChar char="•"/>
            </a:pPr>
            <a:r>
              <a:rPr lang="en-US" sz="2400" smtClean="0">
                <a:solidFill>
                  <a:srgbClr val="3E5162"/>
                </a:solidFill>
                <a:latin typeface="Lato" panose="020F0502020204030203" pitchFamily="34" charset="0"/>
                <a:ea typeface="Verdana" panose="020B0604030504040204" pitchFamily="34" charset="0"/>
              </a:rPr>
              <a:t>Facilitate </a:t>
            </a:r>
            <a:r>
              <a:rPr lang="en-US" sz="2400">
                <a:solidFill>
                  <a:srgbClr val="3E5162"/>
                </a:solidFill>
                <a:latin typeface="Lato" panose="020F0502020204030203" pitchFamily="34" charset="0"/>
                <a:ea typeface="Verdana" panose="020B0604030504040204" pitchFamily="34" charset="0"/>
              </a:rPr>
              <a:t>market entry and also reduce </a:t>
            </a:r>
            <a:r>
              <a:rPr lang="en-US" sz="2400" smtClean="0">
                <a:solidFill>
                  <a:srgbClr val="3E5162"/>
                </a:solidFill>
                <a:latin typeface="Lato" panose="020F0502020204030203" pitchFamily="34" charset="0"/>
                <a:ea typeface="Verdana" panose="020B0604030504040204" pitchFamily="34" charset="0"/>
              </a:rPr>
              <a:t>risk</a:t>
            </a:r>
          </a:p>
          <a:p>
            <a:pPr marL="514350" lvl="0" indent="-514350" defTabSz="685800">
              <a:spcAft>
                <a:spcPts val="900"/>
              </a:spcAft>
              <a:buFont typeface="Arial"/>
              <a:buChar char="•"/>
            </a:pPr>
            <a:r>
              <a:rPr lang="en-US" sz="2400" smtClean="0">
                <a:solidFill>
                  <a:srgbClr val="3E5162"/>
                </a:solidFill>
                <a:latin typeface="Lato" panose="020F0502020204030203" pitchFamily="34" charset="0"/>
                <a:ea typeface="Verdana" panose="020B0604030504040204" pitchFamily="34" charset="0"/>
              </a:rPr>
              <a:t>Take </a:t>
            </a:r>
            <a:r>
              <a:rPr lang="en-US" sz="2400">
                <a:solidFill>
                  <a:srgbClr val="3E5162"/>
                </a:solidFill>
                <a:latin typeface="Lato" panose="020F0502020204030203" pitchFamily="34" charset="0"/>
                <a:ea typeface="Verdana" panose="020B0604030504040204" pitchFamily="34" charset="0"/>
              </a:rPr>
              <a:t>advantage of small business contracting </a:t>
            </a:r>
            <a:r>
              <a:rPr lang="en-US" sz="2400" smtClean="0">
                <a:solidFill>
                  <a:srgbClr val="3E5162"/>
                </a:solidFill>
                <a:latin typeface="Lato" panose="020F0502020204030203" pitchFamily="34" charset="0"/>
                <a:ea typeface="Verdana" panose="020B0604030504040204" pitchFamily="34" charset="0"/>
              </a:rPr>
              <a:t>preferences/advantages</a:t>
            </a:r>
          </a:p>
          <a:p>
            <a:pPr marL="514350" lvl="0" indent="-514350" defTabSz="685800">
              <a:spcAft>
                <a:spcPts val="900"/>
              </a:spcAft>
              <a:buFont typeface="Arial"/>
              <a:buChar char="•"/>
            </a:pPr>
            <a:r>
              <a:rPr lang="en-US" sz="2400" smtClean="0">
                <a:solidFill>
                  <a:srgbClr val="3E5162"/>
                </a:solidFill>
                <a:latin typeface="Lato" panose="020F0502020204030203" pitchFamily="34" charset="0"/>
                <a:ea typeface="Verdana" panose="020B0604030504040204" pitchFamily="34" charset="0"/>
              </a:rPr>
              <a:t>Assist </a:t>
            </a:r>
            <a:r>
              <a:rPr lang="en-US" sz="2400">
                <a:solidFill>
                  <a:srgbClr val="3E5162"/>
                </a:solidFill>
                <a:latin typeface="Lato" panose="020F0502020204030203" pitchFamily="34" charset="0"/>
                <a:ea typeface="Verdana" panose="020B0604030504040204" pitchFamily="34" charset="0"/>
              </a:rPr>
              <a:t>large businesses with meeting small business subcontracting goals</a:t>
            </a:r>
          </a:p>
          <a:p>
            <a:pPr marL="1114425" lvl="1" indent="-428625" defTabSz="685800">
              <a:spcAft>
                <a:spcPts val="900"/>
              </a:spcAft>
              <a:buFont typeface="Arial"/>
              <a:buChar char="–"/>
            </a:pPr>
            <a:r>
              <a:rPr lang="en-US" sz="2400">
                <a:solidFill>
                  <a:srgbClr val="3E5162"/>
                </a:solidFill>
                <a:latin typeface="Lato" panose="020F0502020204030203" pitchFamily="34" charset="0"/>
                <a:ea typeface="Verdana" panose="020B0604030504040204" pitchFamily="34" charset="0"/>
              </a:rPr>
              <a:t>Test the waters </a:t>
            </a:r>
            <a:endParaRPr lang="en-US" sz="2400" dirty="0">
              <a:solidFill>
                <a:srgbClr val="3E5162"/>
              </a:solidFill>
              <a:latin typeface="Lato" panose="020F0502020204030203" pitchFamily="34" charset="0"/>
              <a:ea typeface="Verdana" panose="020B0604030504040204" pitchFamily="34" charset="0"/>
            </a:endParaRPr>
          </a:p>
        </p:txBody>
      </p:sp>
    </p:spTree>
    <p:extLst>
      <p:ext uri="{BB962C8B-B14F-4D97-AF65-F5344CB8AC3E}">
        <p14:creationId xmlns:p14="http://schemas.microsoft.com/office/powerpoint/2010/main" val="37284522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BF2038-F633-D676-9B9E-DC763BFF9FF7}"/>
              </a:ext>
            </a:extLst>
          </p:cNvPr>
          <p:cNvSpPr>
            <a:spLocks noGrp="1"/>
          </p:cNvSpPr>
          <p:nvPr>
            <p:ph type="ctrTitle"/>
          </p:nvPr>
        </p:nvSpPr>
        <p:spPr>
          <a:xfrm>
            <a:off x="751114" y="519113"/>
            <a:ext cx="6716486" cy="582385"/>
          </a:xfrm>
        </p:spPr>
        <p:txBody>
          <a:bodyPr/>
          <a:lstStyle/>
          <a:p>
            <a:r>
              <a:rPr lang="en-US" sz="3600"/>
              <a:t>TEAMING AGREEMENTS – </a:t>
            </a:r>
            <a:r>
              <a:rPr lang="en-US" sz="3600" smtClean="0"/>
              <a:t>ADVANTAGES</a:t>
            </a:r>
            <a:endParaRPr lang="en-US" sz="3600"/>
          </a:p>
        </p:txBody>
      </p:sp>
      <p:sp>
        <p:nvSpPr>
          <p:cNvPr id="6" name="Content Placeholder 1">
            <a:extLst>
              <a:ext uri="{FF2B5EF4-FFF2-40B4-BE49-F238E27FC236}">
                <a16:creationId xmlns:a16="http://schemas.microsoft.com/office/drawing/2014/main" id="{214ACCA4-E3F4-6603-977E-DEF344653640}"/>
              </a:ext>
            </a:extLst>
          </p:cNvPr>
          <p:cNvSpPr txBox="1">
            <a:spLocks/>
          </p:cNvSpPr>
          <p:nvPr/>
        </p:nvSpPr>
        <p:spPr>
          <a:xfrm>
            <a:off x="6096837" y="1993257"/>
            <a:ext cx="4758732" cy="42473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E2C4F"/>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a:p>
        </p:txBody>
      </p:sp>
      <p:sp>
        <p:nvSpPr>
          <p:cNvPr id="9" name="Rectangle 8"/>
          <p:cNvSpPr/>
          <p:nvPr/>
        </p:nvSpPr>
        <p:spPr>
          <a:xfrm>
            <a:off x="550984" y="2092135"/>
            <a:ext cx="10070124" cy="2408352"/>
          </a:xfrm>
          <a:prstGeom prst="rect">
            <a:avLst/>
          </a:prstGeom>
        </p:spPr>
        <p:txBody>
          <a:bodyPr wrap="square">
            <a:spAutoFit/>
          </a:bodyPr>
          <a:lstStyle/>
          <a:p>
            <a:pPr marL="514350" lvl="0" indent="-514350" defTabSz="685800">
              <a:spcAft>
                <a:spcPts val="900"/>
              </a:spcAft>
              <a:buFont typeface="Arial"/>
              <a:buChar char="•"/>
            </a:pPr>
            <a:r>
              <a:rPr lang="en-US" sz="3200">
                <a:solidFill>
                  <a:srgbClr val="3E5162"/>
                </a:solidFill>
                <a:latin typeface="Lato" panose="020F0502020204030203" pitchFamily="34" charset="0"/>
                <a:ea typeface="Verdana" panose="020B0604030504040204" pitchFamily="34" charset="0"/>
              </a:rPr>
              <a:t>More control, direct line of contact with government </a:t>
            </a:r>
            <a:endParaRPr lang="en-US" sz="3200" smtClean="0">
              <a:solidFill>
                <a:srgbClr val="3E5162"/>
              </a:solidFill>
              <a:latin typeface="Lato" panose="020F0502020204030203" pitchFamily="34" charset="0"/>
              <a:ea typeface="Verdana" panose="020B0604030504040204" pitchFamily="34" charset="0"/>
            </a:endParaRPr>
          </a:p>
          <a:p>
            <a:pPr marL="514350" lvl="0" indent="-514350" defTabSz="685800">
              <a:spcAft>
                <a:spcPts val="900"/>
              </a:spcAft>
              <a:buFont typeface="Arial"/>
              <a:buChar char="•"/>
            </a:pPr>
            <a:r>
              <a:rPr lang="en-US" sz="3200" smtClean="0">
                <a:solidFill>
                  <a:srgbClr val="3E5162"/>
                </a:solidFill>
                <a:latin typeface="Lato" panose="020F0502020204030203" pitchFamily="34" charset="0"/>
                <a:ea typeface="Verdana" panose="020B0604030504040204" pitchFamily="34" charset="0"/>
              </a:rPr>
              <a:t>CPARs</a:t>
            </a:r>
          </a:p>
          <a:p>
            <a:pPr marL="514350" lvl="0" indent="-514350" defTabSz="685800">
              <a:spcAft>
                <a:spcPts val="900"/>
              </a:spcAft>
              <a:buFont typeface="Arial"/>
              <a:buChar char="•"/>
            </a:pPr>
            <a:r>
              <a:rPr lang="en-US" sz="3200" smtClean="0">
                <a:solidFill>
                  <a:srgbClr val="3E5162"/>
                </a:solidFill>
                <a:latin typeface="Lato" panose="020F0502020204030203" pitchFamily="34" charset="0"/>
                <a:ea typeface="Verdana" panose="020B0604030504040204" pitchFamily="34" charset="0"/>
              </a:rPr>
              <a:t>Can </a:t>
            </a:r>
            <a:r>
              <a:rPr lang="en-US" sz="3200">
                <a:solidFill>
                  <a:srgbClr val="3E5162"/>
                </a:solidFill>
                <a:latin typeface="Lato" panose="020F0502020204030203" pitchFamily="34" charset="0"/>
                <a:ea typeface="Verdana" panose="020B0604030504040204" pitchFamily="34" charset="0"/>
              </a:rPr>
              <a:t>be more </a:t>
            </a:r>
            <a:r>
              <a:rPr lang="en-US" sz="3200" smtClean="0">
                <a:solidFill>
                  <a:srgbClr val="3E5162"/>
                </a:solidFill>
                <a:latin typeface="Lato" panose="020F0502020204030203" pitchFamily="34" charset="0"/>
                <a:ea typeface="Verdana" panose="020B0604030504040204" pitchFamily="34" charset="0"/>
              </a:rPr>
              <a:t>streamlined</a:t>
            </a:r>
          </a:p>
          <a:p>
            <a:pPr marL="514350" lvl="0" indent="-514350" defTabSz="685800">
              <a:spcAft>
                <a:spcPts val="900"/>
              </a:spcAft>
              <a:buFont typeface="Arial"/>
              <a:buChar char="•"/>
            </a:pPr>
            <a:r>
              <a:rPr lang="en-US" sz="3200" smtClean="0">
                <a:solidFill>
                  <a:srgbClr val="3E5162"/>
                </a:solidFill>
                <a:latin typeface="Lato" panose="020F0502020204030203" pitchFamily="34" charset="0"/>
                <a:ea typeface="Verdana" panose="020B0604030504040204" pitchFamily="34" charset="0"/>
              </a:rPr>
              <a:t>Size </a:t>
            </a:r>
            <a:r>
              <a:rPr lang="en-US" sz="3200">
                <a:solidFill>
                  <a:srgbClr val="3E5162"/>
                </a:solidFill>
                <a:latin typeface="Lato" panose="020F0502020204030203" pitchFamily="34" charset="0"/>
                <a:ea typeface="Verdana" panose="020B0604030504040204" pitchFamily="34" charset="0"/>
              </a:rPr>
              <a:t>restrictions </a:t>
            </a:r>
            <a:endParaRPr lang="en-US" sz="3200" dirty="0">
              <a:solidFill>
                <a:srgbClr val="3E5162"/>
              </a:solidFill>
              <a:latin typeface="Lato" panose="020F0502020204030203" pitchFamily="34" charset="0"/>
              <a:ea typeface="Verdana" panose="020B0604030504040204" pitchFamily="34" charset="0"/>
            </a:endParaRPr>
          </a:p>
        </p:txBody>
      </p:sp>
    </p:spTree>
    <p:extLst>
      <p:ext uri="{BB962C8B-B14F-4D97-AF65-F5344CB8AC3E}">
        <p14:creationId xmlns:p14="http://schemas.microsoft.com/office/powerpoint/2010/main" val="14234880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BF2038-F633-D676-9B9E-DC763BFF9FF7}"/>
              </a:ext>
            </a:extLst>
          </p:cNvPr>
          <p:cNvSpPr>
            <a:spLocks noGrp="1"/>
          </p:cNvSpPr>
          <p:nvPr>
            <p:ph type="ctrTitle"/>
          </p:nvPr>
        </p:nvSpPr>
        <p:spPr>
          <a:xfrm>
            <a:off x="751114" y="519113"/>
            <a:ext cx="6716486" cy="582385"/>
          </a:xfrm>
        </p:spPr>
        <p:txBody>
          <a:bodyPr/>
          <a:lstStyle/>
          <a:p>
            <a:r>
              <a:rPr lang="en-US" sz="3600"/>
              <a:t>TEAMING AGREEMENTS – </a:t>
            </a:r>
            <a:r>
              <a:rPr lang="en-US" sz="3600" smtClean="0"/>
              <a:t>DISADVANTAGES</a:t>
            </a:r>
            <a:endParaRPr lang="en-US" sz="3600"/>
          </a:p>
        </p:txBody>
      </p:sp>
      <p:sp>
        <p:nvSpPr>
          <p:cNvPr id="6" name="Content Placeholder 1">
            <a:extLst>
              <a:ext uri="{FF2B5EF4-FFF2-40B4-BE49-F238E27FC236}">
                <a16:creationId xmlns:a16="http://schemas.microsoft.com/office/drawing/2014/main" id="{214ACCA4-E3F4-6603-977E-DEF344653640}"/>
              </a:ext>
            </a:extLst>
          </p:cNvPr>
          <p:cNvSpPr txBox="1">
            <a:spLocks/>
          </p:cNvSpPr>
          <p:nvPr/>
        </p:nvSpPr>
        <p:spPr>
          <a:xfrm>
            <a:off x="6096837" y="1993257"/>
            <a:ext cx="4758732" cy="42473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E2C4F"/>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a:p>
        </p:txBody>
      </p:sp>
      <p:sp>
        <p:nvSpPr>
          <p:cNvPr id="9" name="Rectangle 8"/>
          <p:cNvSpPr/>
          <p:nvPr/>
        </p:nvSpPr>
        <p:spPr>
          <a:xfrm>
            <a:off x="586153" y="1541152"/>
            <a:ext cx="9706709" cy="4362733"/>
          </a:xfrm>
          <a:prstGeom prst="rect">
            <a:avLst/>
          </a:prstGeom>
        </p:spPr>
        <p:txBody>
          <a:bodyPr wrap="square">
            <a:spAutoFit/>
          </a:bodyPr>
          <a:lstStyle/>
          <a:p>
            <a:pPr marL="514350" lvl="0" indent="-514350" defTabSz="685800">
              <a:spcAft>
                <a:spcPts val="900"/>
              </a:spcAft>
              <a:buFont typeface="Arial"/>
              <a:buChar char="•"/>
            </a:pPr>
            <a:r>
              <a:rPr lang="en-US" sz="2400">
                <a:solidFill>
                  <a:srgbClr val="3E5162"/>
                </a:solidFill>
                <a:latin typeface="Lato" panose="020F0502020204030203" pitchFamily="34" charset="0"/>
                <a:ea typeface="Verdana" panose="020B0604030504040204" pitchFamily="34" charset="0"/>
              </a:rPr>
              <a:t>Prime contractor is in privity of contract with the Government, and bears the entire risk of contract performance </a:t>
            </a:r>
            <a:endParaRPr lang="en-US" sz="2400" smtClean="0">
              <a:solidFill>
                <a:srgbClr val="3E5162"/>
              </a:solidFill>
              <a:latin typeface="Lato" panose="020F0502020204030203" pitchFamily="34" charset="0"/>
              <a:ea typeface="Verdana" panose="020B0604030504040204" pitchFamily="34" charset="0"/>
            </a:endParaRPr>
          </a:p>
          <a:p>
            <a:pPr marL="514350" lvl="0" indent="-514350" defTabSz="685800">
              <a:spcAft>
                <a:spcPts val="900"/>
              </a:spcAft>
              <a:buFont typeface="Arial"/>
              <a:buChar char="•"/>
            </a:pPr>
            <a:r>
              <a:rPr lang="en-US" sz="2400" smtClean="0">
                <a:solidFill>
                  <a:srgbClr val="3E5162"/>
                </a:solidFill>
                <a:latin typeface="Lato" panose="020F0502020204030203" pitchFamily="34" charset="0"/>
                <a:ea typeface="Verdana" panose="020B0604030504040204" pitchFamily="34" charset="0"/>
              </a:rPr>
              <a:t>Subcontractors </a:t>
            </a:r>
            <a:r>
              <a:rPr lang="en-US" sz="2400">
                <a:solidFill>
                  <a:srgbClr val="3E5162"/>
                </a:solidFill>
                <a:latin typeface="Lato" panose="020F0502020204030203" pitchFamily="34" charset="0"/>
                <a:ea typeface="Verdana" panose="020B0604030504040204" pitchFamily="34" charset="0"/>
              </a:rPr>
              <a:t>ability to seek recourse from the Government is </a:t>
            </a:r>
            <a:r>
              <a:rPr lang="en-US" sz="2400" smtClean="0">
                <a:solidFill>
                  <a:srgbClr val="3E5162"/>
                </a:solidFill>
                <a:latin typeface="Lato" panose="020F0502020204030203" pitchFamily="34" charset="0"/>
                <a:ea typeface="Verdana" panose="020B0604030504040204" pitchFamily="34" charset="0"/>
              </a:rPr>
              <a:t>limited</a:t>
            </a:r>
          </a:p>
          <a:p>
            <a:pPr marL="514350" lvl="0" indent="-514350" defTabSz="685800">
              <a:spcAft>
                <a:spcPts val="900"/>
              </a:spcAft>
              <a:buFont typeface="Arial"/>
              <a:buChar char="•"/>
            </a:pPr>
            <a:r>
              <a:rPr lang="en-US" sz="2400" smtClean="0">
                <a:solidFill>
                  <a:srgbClr val="3E5162"/>
                </a:solidFill>
                <a:latin typeface="Lato" panose="020F0502020204030203" pitchFamily="34" charset="0"/>
                <a:ea typeface="Verdana" panose="020B0604030504040204" pitchFamily="34" charset="0"/>
              </a:rPr>
              <a:t>Potential </a:t>
            </a:r>
            <a:r>
              <a:rPr lang="en-US" sz="2400">
                <a:solidFill>
                  <a:srgbClr val="3E5162"/>
                </a:solidFill>
                <a:latin typeface="Lato" panose="020F0502020204030203" pitchFamily="34" charset="0"/>
                <a:ea typeface="Verdana" panose="020B0604030504040204" pitchFamily="34" charset="0"/>
              </a:rPr>
              <a:t>issues reaching agreement with the prime contractor on the subcontract after the contract is </a:t>
            </a:r>
            <a:r>
              <a:rPr lang="en-US" sz="2400" smtClean="0">
                <a:solidFill>
                  <a:srgbClr val="3E5162"/>
                </a:solidFill>
                <a:latin typeface="Lato" panose="020F0502020204030203" pitchFamily="34" charset="0"/>
                <a:ea typeface="Verdana" panose="020B0604030504040204" pitchFamily="34" charset="0"/>
              </a:rPr>
              <a:t>received</a:t>
            </a:r>
          </a:p>
          <a:p>
            <a:pPr marL="514350" lvl="0" indent="-514350" defTabSz="685800">
              <a:spcAft>
                <a:spcPts val="900"/>
              </a:spcAft>
              <a:buFont typeface="Arial"/>
              <a:buChar char="•"/>
            </a:pPr>
            <a:r>
              <a:rPr lang="en-US" sz="2400" smtClean="0">
                <a:solidFill>
                  <a:srgbClr val="3E5162"/>
                </a:solidFill>
                <a:latin typeface="Lato" panose="020F0502020204030203" pitchFamily="34" charset="0"/>
                <a:ea typeface="Verdana" panose="020B0604030504040204" pitchFamily="34" charset="0"/>
              </a:rPr>
              <a:t>Management </a:t>
            </a:r>
            <a:r>
              <a:rPr lang="en-US" sz="2400">
                <a:solidFill>
                  <a:srgbClr val="3E5162"/>
                </a:solidFill>
                <a:latin typeface="Lato" panose="020F0502020204030203" pitchFamily="34" charset="0"/>
                <a:ea typeface="Verdana" panose="020B0604030504040204" pitchFamily="34" charset="0"/>
              </a:rPr>
              <a:t>issues or partner disagreements may be difficult to </a:t>
            </a:r>
            <a:r>
              <a:rPr lang="en-US" sz="2400" smtClean="0">
                <a:solidFill>
                  <a:srgbClr val="3E5162"/>
                </a:solidFill>
                <a:latin typeface="Lato" panose="020F0502020204030203" pitchFamily="34" charset="0"/>
                <a:ea typeface="Verdana" panose="020B0604030504040204" pitchFamily="34" charset="0"/>
              </a:rPr>
              <a:t>resolve</a:t>
            </a:r>
          </a:p>
          <a:p>
            <a:pPr marL="514350" lvl="0" indent="-514350" defTabSz="685800">
              <a:spcAft>
                <a:spcPts val="900"/>
              </a:spcAft>
              <a:buFont typeface="Arial"/>
              <a:buChar char="•"/>
            </a:pPr>
            <a:r>
              <a:rPr lang="en-US" sz="2400" smtClean="0">
                <a:solidFill>
                  <a:srgbClr val="3E5162"/>
                </a:solidFill>
                <a:latin typeface="Lato" panose="020F0502020204030203" pitchFamily="34" charset="0"/>
                <a:ea typeface="Verdana" panose="020B0604030504040204" pitchFamily="34" charset="0"/>
              </a:rPr>
              <a:t>Concerns/problems </a:t>
            </a:r>
            <a:r>
              <a:rPr lang="en-US" sz="2400">
                <a:solidFill>
                  <a:srgbClr val="3E5162"/>
                </a:solidFill>
                <a:latin typeface="Lato" panose="020F0502020204030203" pitchFamily="34" charset="0"/>
                <a:ea typeface="Verdana" panose="020B0604030504040204" pitchFamily="34" charset="0"/>
              </a:rPr>
              <a:t>arising from potential </a:t>
            </a:r>
            <a:r>
              <a:rPr lang="en-US" sz="2400" smtClean="0">
                <a:solidFill>
                  <a:srgbClr val="3E5162"/>
                </a:solidFill>
                <a:latin typeface="Lato" panose="020F0502020204030203" pitchFamily="34" charset="0"/>
                <a:ea typeface="Verdana" panose="020B0604030504040204" pitchFamily="34" charset="0"/>
              </a:rPr>
              <a:t>affiliation</a:t>
            </a:r>
          </a:p>
          <a:p>
            <a:pPr marL="514350" lvl="0" indent="-514350" defTabSz="685800">
              <a:spcAft>
                <a:spcPts val="900"/>
              </a:spcAft>
              <a:buFont typeface="Arial"/>
              <a:buChar char="•"/>
            </a:pPr>
            <a:r>
              <a:rPr lang="en-US" sz="2400" smtClean="0">
                <a:solidFill>
                  <a:srgbClr val="3E5162"/>
                </a:solidFill>
                <a:latin typeface="Lato" panose="020F0502020204030203" pitchFamily="34" charset="0"/>
                <a:ea typeface="Verdana" panose="020B0604030504040204" pitchFamily="34" charset="0"/>
              </a:rPr>
              <a:t>Difficulty </a:t>
            </a:r>
            <a:r>
              <a:rPr lang="en-US" sz="2400">
                <a:solidFill>
                  <a:srgbClr val="3E5162"/>
                </a:solidFill>
                <a:latin typeface="Lato" panose="020F0502020204030203" pitchFamily="34" charset="0"/>
                <a:ea typeface="Verdana" panose="020B0604030504040204" pitchFamily="34" charset="0"/>
              </a:rPr>
              <a:t>of enforcement </a:t>
            </a:r>
            <a:endParaRPr lang="en-US" sz="2400" dirty="0">
              <a:solidFill>
                <a:srgbClr val="3E5162"/>
              </a:solidFill>
              <a:latin typeface="Lato" panose="020F0502020204030203" pitchFamily="34" charset="0"/>
              <a:ea typeface="Verdana" panose="020B0604030504040204" pitchFamily="34" charset="0"/>
            </a:endParaRPr>
          </a:p>
        </p:txBody>
      </p:sp>
    </p:spTree>
    <p:extLst>
      <p:ext uri="{BB962C8B-B14F-4D97-AF65-F5344CB8AC3E}">
        <p14:creationId xmlns:p14="http://schemas.microsoft.com/office/powerpoint/2010/main" val="1547420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CB2492-BEBC-B18D-37E0-8F1EDDACED56}"/>
              </a:ext>
            </a:extLst>
          </p:cNvPr>
          <p:cNvSpPr>
            <a:spLocks noGrp="1"/>
          </p:cNvSpPr>
          <p:nvPr>
            <p:ph type="ctrTitle"/>
          </p:nvPr>
        </p:nvSpPr>
        <p:spPr>
          <a:xfrm>
            <a:off x="164123" y="199292"/>
            <a:ext cx="11840309" cy="694535"/>
          </a:xfrm>
        </p:spPr>
        <p:txBody>
          <a:bodyPr/>
          <a:lstStyle/>
          <a:p>
            <a:r>
              <a:rPr lang="en-US" sz="3600" smtClean="0"/>
              <a:t>KEY TERMS</a:t>
            </a:r>
            <a:endParaRPr lang="en-US" sz="3600"/>
          </a:p>
        </p:txBody>
      </p:sp>
      <p:sp>
        <p:nvSpPr>
          <p:cNvPr id="4" name="Content Placeholder 3"/>
          <p:cNvSpPr>
            <a:spLocks noGrp="1"/>
          </p:cNvSpPr>
          <p:nvPr>
            <p:ph idx="1"/>
          </p:nvPr>
        </p:nvSpPr>
        <p:spPr>
          <a:xfrm>
            <a:off x="7209692" y="1506814"/>
            <a:ext cx="4472887" cy="5307776"/>
          </a:xfrm>
        </p:spPr>
        <p:txBody>
          <a:bodyPr/>
          <a:lstStyle/>
          <a:p>
            <a:pPr marL="52386" lvl="1" indent="-52386" algn="just" defTabSz="457200">
              <a:lnSpc>
                <a:spcPct val="100000"/>
              </a:lnSpc>
              <a:spcBef>
                <a:spcPts val="0"/>
              </a:spcBef>
              <a:buNone/>
            </a:pPr>
            <a:r>
              <a:rPr lang="en-US" sz="2000" smtClean="0">
                <a:solidFill>
                  <a:srgbClr val="000000"/>
                </a:solidFill>
                <a:latin typeface="Lato" panose="020F0502020204030203" pitchFamily="34" charset="0"/>
              </a:rPr>
              <a:t> Prime </a:t>
            </a:r>
            <a:r>
              <a:rPr lang="en-US" sz="2000">
                <a:solidFill>
                  <a:srgbClr val="000000"/>
                </a:solidFill>
                <a:latin typeface="Lato" panose="020F0502020204030203" pitchFamily="34" charset="0"/>
              </a:rPr>
              <a:t>Contractor will prepare the Proposal, integrate the information provided by ‎Subcontractor and submit the Proposal to the Client. Prime Contractor shall have the sole right to ‎determine the technical contents of the proposal; however, Subcontractor may review and offer ‎comments regarding its portion of the Proposal prior to its submittal to the Client, provided that, ‎at all times, </a:t>
            </a:r>
            <a:r>
              <a:rPr lang="en-US" sz="2000" b="1" u="sng">
                <a:solidFill>
                  <a:srgbClr val="000000"/>
                </a:solidFill>
                <a:latin typeface="Lato" panose="020F0502020204030203" pitchFamily="34" charset="0"/>
              </a:rPr>
              <a:t>Prime Contractor retains final authority over the contents of the proposal</a:t>
            </a:r>
            <a:r>
              <a:rPr lang="en-US" sz="2000">
                <a:solidFill>
                  <a:srgbClr val="000000"/>
                </a:solidFill>
                <a:latin typeface="Lato" panose="020F0502020204030203" pitchFamily="34" charset="0"/>
              </a:rPr>
              <a:t>.</a:t>
            </a:r>
            <a:endParaRPr lang="en-US" sz="2000" b="1" u="sng">
              <a:solidFill>
                <a:srgbClr val="000000"/>
              </a:solidFill>
              <a:latin typeface="Lato" panose="020F0502020204030203" pitchFamily="34" charset="0"/>
            </a:endParaRPr>
          </a:p>
          <a:p>
            <a:endParaRPr lang="en-US">
              <a:latin typeface="Lato" panose="020F0502020204030203" pitchFamily="34" charset="0"/>
            </a:endParaRPr>
          </a:p>
        </p:txBody>
      </p:sp>
      <p:sp>
        <p:nvSpPr>
          <p:cNvPr id="7" name="Rectangle 6"/>
          <p:cNvSpPr/>
          <p:nvPr/>
        </p:nvSpPr>
        <p:spPr>
          <a:xfrm>
            <a:off x="164123" y="1506814"/>
            <a:ext cx="5568462" cy="4285789"/>
          </a:xfrm>
          <a:prstGeom prst="rect">
            <a:avLst/>
          </a:prstGeom>
        </p:spPr>
        <p:txBody>
          <a:bodyPr wrap="square">
            <a:spAutoFit/>
          </a:bodyPr>
          <a:lstStyle/>
          <a:p>
            <a:pPr marL="514350" lvl="0" indent="-514350" defTabSz="685800">
              <a:spcAft>
                <a:spcPts val="900"/>
              </a:spcAft>
              <a:buFont typeface="Arial"/>
              <a:buChar char="•"/>
            </a:pPr>
            <a:r>
              <a:rPr lang="en-US" sz="2000">
                <a:solidFill>
                  <a:srgbClr val="FFFFFF"/>
                </a:solidFill>
                <a:latin typeface="Lato Regular"/>
              </a:rPr>
              <a:t>Solicitation </a:t>
            </a:r>
          </a:p>
          <a:p>
            <a:pPr marL="1114425" lvl="1" indent="-428625" defTabSz="685800">
              <a:spcAft>
                <a:spcPts val="900"/>
              </a:spcAft>
              <a:buFont typeface="Arial"/>
              <a:buChar char="–"/>
            </a:pPr>
            <a:r>
              <a:rPr lang="en-US" sz="2000">
                <a:solidFill>
                  <a:srgbClr val="FFFFFF"/>
                </a:solidFill>
                <a:latin typeface="Lato Regular"/>
              </a:rPr>
              <a:t>What opportunity is the team pursuing</a:t>
            </a:r>
            <a:r>
              <a:rPr lang="en-US" sz="2000" smtClean="0">
                <a:solidFill>
                  <a:srgbClr val="FFFFFF"/>
                </a:solidFill>
                <a:latin typeface="Lato Regular"/>
              </a:rPr>
              <a:t>?</a:t>
            </a:r>
          </a:p>
          <a:p>
            <a:pPr marL="685800" lvl="1" defTabSz="685800">
              <a:spcAft>
                <a:spcPts val="900"/>
              </a:spcAft>
            </a:pPr>
            <a:endParaRPr lang="en-US" sz="2000">
              <a:solidFill>
                <a:srgbClr val="FFFFFF"/>
              </a:solidFill>
              <a:latin typeface="Lato Regular"/>
            </a:endParaRPr>
          </a:p>
          <a:p>
            <a:pPr marL="514350" lvl="0" indent="-514350" defTabSz="685800">
              <a:spcAft>
                <a:spcPts val="900"/>
              </a:spcAft>
              <a:buFont typeface="Arial"/>
              <a:buChar char="•"/>
            </a:pPr>
            <a:r>
              <a:rPr lang="en-US" sz="2000">
                <a:solidFill>
                  <a:srgbClr val="FFFFFF"/>
                </a:solidFill>
                <a:latin typeface="Lato Regular"/>
              </a:rPr>
              <a:t>Proposal – Who is doing what? </a:t>
            </a:r>
          </a:p>
          <a:p>
            <a:pPr marL="1114425" lvl="1" indent="-428625" defTabSz="685800">
              <a:spcAft>
                <a:spcPts val="900"/>
              </a:spcAft>
              <a:buFont typeface="Arial"/>
              <a:buChar char="–"/>
            </a:pPr>
            <a:r>
              <a:rPr lang="en-US" sz="2000">
                <a:solidFill>
                  <a:srgbClr val="FFFFFF"/>
                </a:solidFill>
                <a:latin typeface="Lato Regular"/>
              </a:rPr>
              <a:t>Costs incurred in proposal preparation</a:t>
            </a:r>
          </a:p>
          <a:p>
            <a:pPr marL="1114425" lvl="1" indent="-428625" defTabSz="685800">
              <a:spcAft>
                <a:spcPts val="900"/>
              </a:spcAft>
              <a:buFont typeface="Arial"/>
              <a:buChar char="–"/>
            </a:pPr>
            <a:r>
              <a:rPr lang="en-US" sz="2000">
                <a:solidFill>
                  <a:srgbClr val="FFFFFF"/>
                </a:solidFill>
                <a:latin typeface="Lato Regular"/>
              </a:rPr>
              <a:t>Who takes the lead in what areas on the proposal preparation</a:t>
            </a:r>
          </a:p>
          <a:p>
            <a:pPr marL="1114425" lvl="1" indent="-428625" defTabSz="685800">
              <a:spcAft>
                <a:spcPts val="900"/>
              </a:spcAft>
              <a:buFont typeface="Arial"/>
              <a:buChar char="–"/>
            </a:pPr>
            <a:r>
              <a:rPr lang="en-US" sz="2000">
                <a:solidFill>
                  <a:srgbClr val="FFFFFF"/>
                </a:solidFill>
                <a:latin typeface="Lato Regular"/>
              </a:rPr>
              <a:t>Who talks with the Customer</a:t>
            </a:r>
          </a:p>
          <a:p>
            <a:pPr marL="1714500" lvl="2" indent="-342900" defTabSz="685800">
              <a:spcAft>
                <a:spcPts val="900"/>
              </a:spcAft>
              <a:buFont typeface="Arial"/>
              <a:buChar char="•"/>
            </a:pPr>
            <a:r>
              <a:rPr lang="en-US" sz="2000">
                <a:solidFill>
                  <a:srgbClr val="FFFFFF"/>
                </a:solidFill>
                <a:latin typeface="Lato Regular"/>
              </a:rPr>
              <a:t>Are you included in discussions or meetings with the customer? </a:t>
            </a:r>
            <a:endParaRPr lang="en-US" sz="2000" dirty="0">
              <a:solidFill>
                <a:srgbClr val="FFFFFF"/>
              </a:solidFill>
              <a:latin typeface="Lato Regular"/>
            </a:endParaRPr>
          </a:p>
        </p:txBody>
      </p:sp>
    </p:spTree>
    <p:extLst>
      <p:ext uri="{BB962C8B-B14F-4D97-AF65-F5344CB8AC3E}">
        <p14:creationId xmlns:p14="http://schemas.microsoft.com/office/powerpoint/2010/main" val="18571299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CB2492-BEBC-B18D-37E0-8F1EDDACED56}"/>
              </a:ext>
            </a:extLst>
          </p:cNvPr>
          <p:cNvSpPr>
            <a:spLocks noGrp="1"/>
          </p:cNvSpPr>
          <p:nvPr>
            <p:ph type="ctrTitle"/>
          </p:nvPr>
        </p:nvSpPr>
        <p:spPr>
          <a:xfrm>
            <a:off x="164123" y="199292"/>
            <a:ext cx="11840309" cy="694535"/>
          </a:xfrm>
        </p:spPr>
        <p:txBody>
          <a:bodyPr/>
          <a:lstStyle/>
          <a:p>
            <a:r>
              <a:rPr lang="en-US" sz="3600" smtClean="0"/>
              <a:t>KEY TERMS</a:t>
            </a:r>
            <a:endParaRPr lang="en-US" sz="3600"/>
          </a:p>
        </p:txBody>
      </p:sp>
      <p:sp>
        <p:nvSpPr>
          <p:cNvPr id="4" name="Content Placeholder 3"/>
          <p:cNvSpPr>
            <a:spLocks noGrp="1"/>
          </p:cNvSpPr>
          <p:nvPr>
            <p:ph idx="1"/>
          </p:nvPr>
        </p:nvSpPr>
        <p:spPr>
          <a:xfrm>
            <a:off x="7044267" y="1506814"/>
            <a:ext cx="4829385" cy="5307776"/>
          </a:xfrm>
        </p:spPr>
        <p:txBody>
          <a:bodyPr>
            <a:normAutofit/>
          </a:bodyPr>
          <a:lstStyle/>
          <a:p>
            <a:pPr marL="0" lvl="0" indent="0" algn="just" defTabSz="457200">
              <a:lnSpc>
                <a:spcPct val="100000"/>
              </a:lnSpc>
              <a:spcBef>
                <a:spcPts val="0"/>
              </a:spcBef>
              <a:buNone/>
            </a:pPr>
            <a:r>
              <a:rPr lang="en-US" sz="2000">
                <a:solidFill>
                  <a:srgbClr val="000000"/>
                </a:solidFill>
                <a:latin typeface="Lato" panose="020F0502020204030203" pitchFamily="34" charset="0"/>
                <a:ea typeface="+mn-ea"/>
                <a:cs typeface="+mn-cs"/>
              </a:rPr>
              <a:t>Exhibit A describes the basic </a:t>
            </a:r>
            <a:r>
              <a:rPr lang="en-US" sz="2000" smtClean="0">
                <a:solidFill>
                  <a:srgbClr val="000000"/>
                </a:solidFill>
                <a:latin typeface="Lato" panose="020F0502020204030203" pitchFamily="34" charset="0"/>
                <a:ea typeface="+mn-ea"/>
                <a:cs typeface="+mn-cs"/>
              </a:rPr>
              <a:t>responsibilities and </a:t>
            </a:r>
            <a:r>
              <a:rPr lang="en-US" sz="2000">
                <a:solidFill>
                  <a:srgbClr val="000000"/>
                </a:solidFill>
                <a:latin typeface="Lato" panose="020F0502020204030203" pitchFamily="34" charset="0"/>
                <a:ea typeface="+mn-ea"/>
                <a:cs typeface="+mn-cs"/>
              </a:rPr>
              <a:t>understandings of the parties relating to the ‎anticipated allocation of work under this Agreement, </a:t>
            </a:r>
            <a:r>
              <a:rPr lang="en-US" sz="2000" b="1" u="sng">
                <a:solidFill>
                  <a:srgbClr val="000000"/>
                </a:solidFill>
                <a:latin typeface="Lato" panose="020F0502020204030203" pitchFamily="34" charset="0"/>
                <a:ea typeface="+mn-ea"/>
                <a:cs typeface="+mn-cs"/>
              </a:rPr>
              <a:t>provided that the final allocation of work ‎contained in the executed subcontract shall control</a:t>
            </a:r>
            <a:r>
              <a:rPr lang="en-US" sz="2000">
                <a:solidFill>
                  <a:srgbClr val="000000"/>
                </a:solidFill>
                <a:latin typeface="Lato" panose="020F0502020204030203" pitchFamily="34" charset="0"/>
                <a:ea typeface="+mn-ea"/>
                <a:cs typeface="+mn-cs"/>
              </a:rPr>
              <a:t>.</a:t>
            </a:r>
          </a:p>
          <a:p>
            <a:pPr algn="just"/>
            <a:endParaRPr lang="en-US" sz="3200">
              <a:latin typeface="Lato" panose="020F0502020204030203" pitchFamily="34" charset="0"/>
            </a:endParaRPr>
          </a:p>
        </p:txBody>
      </p:sp>
      <p:sp>
        <p:nvSpPr>
          <p:cNvPr id="7" name="Rectangle 6"/>
          <p:cNvSpPr/>
          <p:nvPr/>
        </p:nvSpPr>
        <p:spPr>
          <a:xfrm>
            <a:off x="164123" y="1169541"/>
            <a:ext cx="5568462" cy="5286062"/>
          </a:xfrm>
          <a:prstGeom prst="rect">
            <a:avLst/>
          </a:prstGeom>
        </p:spPr>
        <p:txBody>
          <a:bodyPr wrap="square">
            <a:spAutoFit/>
          </a:bodyPr>
          <a:lstStyle/>
          <a:p>
            <a:pPr marL="514350" lvl="0" indent="-514350" defTabSz="685800">
              <a:spcAft>
                <a:spcPts val="900"/>
              </a:spcAft>
              <a:buFont typeface="Arial"/>
              <a:buChar char="•"/>
            </a:pPr>
            <a:r>
              <a:rPr lang="en-US" sz="2000">
                <a:solidFill>
                  <a:srgbClr val="FFFFFF"/>
                </a:solidFill>
                <a:latin typeface="Lato Regular"/>
              </a:rPr>
              <a:t>Work share / areas of performance under the contract</a:t>
            </a:r>
          </a:p>
          <a:p>
            <a:pPr marL="1114425" lvl="1" indent="-428625" defTabSz="685800">
              <a:spcAft>
                <a:spcPts val="900"/>
              </a:spcAft>
              <a:buFont typeface="Arial"/>
              <a:buChar char="–"/>
            </a:pPr>
            <a:r>
              <a:rPr lang="en-US" sz="2000">
                <a:solidFill>
                  <a:srgbClr val="FFFFFF"/>
                </a:solidFill>
                <a:latin typeface="Lato Regular"/>
              </a:rPr>
              <a:t>Is a specific scope, percentage, or number of positions promised</a:t>
            </a:r>
            <a:r>
              <a:rPr lang="en-US" sz="2000" smtClean="0">
                <a:solidFill>
                  <a:srgbClr val="FFFFFF"/>
                </a:solidFill>
                <a:latin typeface="Lato Regular"/>
              </a:rPr>
              <a:t>?</a:t>
            </a:r>
          </a:p>
          <a:p>
            <a:pPr marL="1571625" lvl="2" indent="-428625" defTabSz="685800">
              <a:spcAft>
                <a:spcPts val="900"/>
              </a:spcAft>
              <a:buFont typeface="Arial"/>
              <a:buChar char="–"/>
            </a:pPr>
            <a:r>
              <a:rPr lang="en-US" sz="2000" smtClean="0">
                <a:solidFill>
                  <a:srgbClr val="FFFFFF"/>
                </a:solidFill>
                <a:latin typeface="Lato Regular"/>
              </a:rPr>
              <a:t>If percentage of revenue, is is it direct costs, costs plus burden, fees, etc. </a:t>
            </a:r>
          </a:p>
          <a:p>
            <a:pPr marL="1571625" lvl="2" indent="-428625" defTabSz="685800">
              <a:spcAft>
                <a:spcPts val="900"/>
              </a:spcAft>
              <a:buFont typeface="Arial"/>
              <a:buChar char="–"/>
            </a:pPr>
            <a:r>
              <a:rPr lang="en-US" sz="2000" smtClean="0">
                <a:solidFill>
                  <a:srgbClr val="FFFFFF"/>
                </a:solidFill>
                <a:latin typeface="Lato Regular"/>
              </a:rPr>
              <a:t>If specific percentage, how will you meet that specific percentage?</a:t>
            </a:r>
            <a:endParaRPr lang="en-US" sz="2000">
              <a:solidFill>
                <a:srgbClr val="FFFFFF"/>
              </a:solidFill>
              <a:latin typeface="Lato Regular"/>
            </a:endParaRPr>
          </a:p>
          <a:p>
            <a:pPr marL="1114425" lvl="1" indent="-428625" defTabSz="685800">
              <a:spcAft>
                <a:spcPts val="900"/>
              </a:spcAft>
              <a:buFont typeface="Arial"/>
              <a:buChar char="–"/>
            </a:pPr>
            <a:r>
              <a:rPr lang="en-US" sz="2000">
                <a:solidFill>
                  <a:srgbClr val="FFFFFF"/>
                </a:solidFill>
                <a:latin typeface="Lato Regular"/>
              </a:rPr>
              <a:t>Is the scope subject to negotiation after award? </a:t>
            </a:r>
          </a:p>
          <a:p>
            <a:pPr marL="1114425" lvl="1" indent="-428625" defTabSz="685800">
              <a:spcAft>
                <a:spcPts val="900"/>
              </a:spcAft>
              <a:buFont typeface="Arial"/>
              <a:buChar char="–"/>
            </a:pPr>
            <a:r>
              <a:rPr lang="en-US" sz="2000">
                <a:solidFill>
                  <a:srgbClr val="FFFFFF"/>
                </a:solidFill>
                <a:latin typeface="Lato Regular"/>
              </a:rPr>
              <a:t>Does the proposed work share comply with limitations on subcontracting rules?</a:t>
            </a:r>
            <a:endParaRPr lang="en-US" sz="2000" dirty="0">
              <a:solidFill>
                <a:srgbClr val="FFFFFF"/>
              </a:solidFill>
              <a:latin typeface="Lato Regular"/>
            </a:endParaRPr>
          </a:p>
        </p:txBody>
      </p:sp>
    </p:spTree>
    <p:extLst>
      <p:ext uri="{BB962C8B-B14F-4D97-AF65-F5344CB8AC3E}">
        <p14:creationId xmlns:p14="http://schemas.microsoft.com/office/powerpoint/2010/main" val="29232865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CB2492-BEBC-B18D-37E0-8F1EDDACED56}"/>
              </a:ext>
            </a:extLst>
          </p:cNvPr>
          <p:cNvSpPr>
            <a:spLocks noGrp="1"/>
          </p:cNvSpPr>
          <p:nvPr>
            <p:ph type="ctrTitle"/>
          </p:nvPr>
        </p:nvSpPr>
        <p:spPr>
          <a:xfrm>
            <a:off x="164123" y="199292"/>
            <a:ext cx="11840309" cy="694535"/>
          </a:xfrm>
        </p:spPr>
        <p:txBody>
          <a:bodyPr/>
          <a:lstStyle/>
          <a:p>
            <a:r>
              <a:rPr lang="en-US" sz="3600" smtClean="0"/>
              <a:t>KEY TERMS</a:t>
            </a:r>
            <a:endParaRPr lang="en-US" sz="3600"/>
          </a:p>
        </p:txBody>
      </p:sp>
      <p:sp>
        <p:nvSpPr>
          <p:cNvPr id="4" name="Content Placeholder 3"/>
          <p:cNvSpPr>
            <a:spLocks noGrp="1"/>
          </p:cNvSpPr>
          <p:nvPr>
            <p:ph idx="1"/>
          </p:nvPr>
        </p:nvSpPr>
        <p:spPr>
          <a:xfrm>
            <a:off x="7148519" y="660147"/>
            <a:ext cx="4472887" cy="2314909"/>
          </a:xfrm>
        </p:spPr>
        <p:txBody>
          <a:bodyPr/>
          <a:lstStyle/>
          <a:p>
            <a:pPr marL="0" lvl="1" indent="0" algn="just">
              <a:buNone/>
            </a:pPr>
            <a:r>
              <a:rPr lang="en-US" sz="1800" smtClean="0">
                <a:latin typeface="Lato" panose="020F0502020204030203" pitchFamily="34" charset="0"/>
              </a:rPr>
              <a:t>Subcontractor </a:t>
            </a:r>
            <a:r>
              <a:rPr lang="en-US" sz="1800">
                <a:latin typeface="Lato" panose="020F0502020204030203" pitchFamily="34" charset="0"/>
              </a:rPr>
              <a:t>will participate </a:t>
            </a:r>
            <a:r>
              <a:rPr lang="en-US" sz="1800" b="1" u="sng">
                <a:latin typeface="Lato" panose="020F0502020204030203" pitchFamily="34" charset="0"/>
              </a:rPr>
              <a:t>exclusively with Prime Contractor </a:t>
            </a:r>
            <a:r>
              <a:rPr lang="en-US" sz="1800">
                <a:latin typeface="Lato" panose="020F0502020204030203" pitchFamily="34" charset="0"/>
              </a:rPr>
              <a:t>in pursuing award of the Work described herein.  Subcontractor </a:t>
            </a:r>
            <a:r>
              <a:rPr lang="en-US" sz="1800" b="1" u="sng">
                <a:latin typeface="Lato" panose="020F0502020204030203" pitchFamily="34" charset="0"/>
              </a:rPr>
              <a:t>and its affiliates and subsidiaries </a:t>
            </a:r>
            <a:r>
              <a:rPr lang="en-US" sz="1800">
                <a:latin typeface="Lato" panose="020F0502020204030203" pitchFamily="34" charset="0"/>
              </a:rPr>
              <a:t>will not </a:t>
            </a:r>
            <a:r>
              <a:rPr lang="en-US" sz="1800" b="1" u="sng">
                <a:latin typeface="Lato" panose="020F0502020204030203" pitchFamily="34" charset="0"/>
              </a:rPr>
              <a:t>directly or indirectly </a:t>
            </a:r>
            <a:r>
              <a:rPr lang="en-US" sz="1800">
                <a:latin typeface="Lato" panose="020F0502020204030203" pitchFamily="34" charset="0"/>
              </a:rPr>
              <a:t>participate in or contribute to other proposal efforts in response to the solicitation. </a:t>
            </a:r>
          </a:p>
          <a:p>
            <a:endParaRPr lang="en-US">
              <a:latin typeface="Lato" panose="020F0502020204030203" pitchFamily="34" charset="0"/>
            </a:endParaRPr>
          </a:p>
        </p:txBody>
      </p:sp>
      <p:sp>
        <p:nvSpPr>
          <p:cNvPr id="7" name="Rectangle 6"/>
          <p:cNvSpPr/>
          <p:nvPr/>
        </p:nvSpPr>
        <p:spPr>
          <a:xfrm>
            <a:off x="164123" y="1202014"/>
            <a:ext cx="5568462" cy="4670509"/>
          </a:xfrm>
          <a:prstGeom prst="rect">
            <a:avLst/>
          </a:prstGeom>
        </p:spPr>
        <p:txBody>
          <a:bodyPr wrap="square">
            <a:spAutoFit/>
          </a:bodyPr>
          <a:lstStyle/>
          <a:p>
            <a:pPr marL="514350" lvl="0" indent="-514350" defTabSz="685800">
              <a:spcAft>
                <a:spcPts val="900"/>
              </a:spcAft>
              <a:buFont typeface="Arial"/>
              <a:buChar char="•"/>
            </a:pPr>
            <a:r>
              <a:rPr lang="en-US" sz="2000">
                <a:solidFill>
                  <a:srgbClr val="FFFFFF"/>
                </a:solidFill>
                <a:latin typeface="Lato Regular"/>
              </a:rPr>
              <a:t>Exclusivity – Can the subcontractor work with other primes?</a:t>
            </a:r>
          </a:p>
          <a:p>
            <a:pPr marL="1114425" lvl="1" indent="-428625" defTabSz="685800">
              <a:spcAft>
                <a:spcPts val="900"/>
              </a:spcAft>
              <a:buFont typeface="Arial"/>
              <a:buChar char="–"/>
            </a:pPr>
            <a:r>
              <a:rPr lang="en-US" sz="2000">
                <a:solidFill>
                  <a:srgbClr val="FFFFFF"/>
                </a:solidFill>
                <a:latin typeface="Lato Regular"/>
              </a:rPr>
              <a:t>Can you team with others for same opportunity?</a:t>
            </a:r>
          </a:p>
          <a:p>
            <a:pPr marL="1114425" lvl="1" indent="-428625" defTabSz="685800">
              <a:spcAft>
                <a:spcPts val="900"/>
              </a:spcAft>
              <a:buFont typeface="Arial"/>
              <a:buChar char="–"/>
            </a:pPr>
            <a:r>
              <a:rPr lang="en-US" sz="2000">
                <a:solidFill>
                  <a:srgbClr val="FFFFFF"/>
                </a:solidFill>
                <a:latin typeface="Lato Regular"/>
              </a:rPr>
              <a:t>What happens if the prime drops out – does exclusivity go away?</a:t>
            </a:r>
          </a:p>
          <a:p>
            <a:pPr marL="1114425" lvl="1" indent="-428625" defTabSz="685800">
              <a:spcAft>
                <a:spcPts val="900"/>
              </a:spcAft>
              <a:buFont typeface="Arial"/>
              <a:buChar char="–"/>
            </a:pPr>
            <a:r>
              <a:rPr lang="en-US" sz="2000">
                <a:solidFill>
                  <a:srgbClr val="FFFFFF"/>
                </a:solidFill>
                <a:latin typeface="Lato Regular"/>
              </a:rPr>
              <a:t>When can the proposed subcontractor drop out and team with someone else?</a:t>
            </a:r>
          </a:p>
          <a:p>
            <a:pPr marL="1114425" lvl="1" indent="-428625" defTabSz="685800">
              <a:spcAft>
                <a:spcPts val="900"/>
              </a:spcAft>
              <a:buFont typeface="Arial"/>
              <a:buChar char="–"/>
            </a:pPr>
            <a:r>
              <a:rPr lang="en-US" sz="2000">
                <a:solidFill>
                  <a:srgbClr val="FFFFFF"/>
                </a:solidFill>
                <a:latin typeface="Lato Regular"/>
              </a:rPr>
              <a:t>How long must the subcontractor wait for the contract to be awarded?</a:t>
            </a:r>
          </a:p>
          <a:p>
            <a:pPr marL="1114425" lvl="1" indent="-428625" defTabSz="685800">
              <a:spcAft>
                <a:spcPts val="900"/>
              </a:spcAft>
              <a:buFont typeface="Arial"/>
              <a:buChar char="–"/>
            </a:pPr>
            <a:r>
              <a:rPr lang="en-US" sz="2000">
                <a:solidFill>
                  <a:srgbClr val="FFFFFF"/>
                </a:solidFill>
                <a:latin typeface="Lato Regular"/>
              </a:rPr>
              <a:t>How broad is the exclusivity provision – only for this opportunity or entire MAC/IDIQ</a:t>
            </a:r>
            <a:endParaRPr lang="en-US" sz="2000" dirty="0">
              <a:solidFill>
                <a:srgbClr val="FFFFFF"/>
              </a:solidFill>
              <a:latin typeface="Lato Regular"/>
            </a:endParaRPr>
          </a:p>
        </p:txBody>
      </p:sp>
      <p:sp>
        <p:nvSpPr>
          <p:cNvPr id="2" name="Rectangle 1"/>
          <p:cNvSpPr/>
          <p:nvPr/>
        </p:nvSpPr>
        <p:spPr>
          <a:xfrm>
            <a:off x="7148519" y="3642014"/>
            <a:ext cx="4472888" cy="2585323"/>
          </a:xfrm>
          <a:prstGeom prst="rect">
            <a:avLst/>
          </a:prstGeom>
        </p:spPr>
        <p:txBody>
          <a:bodyPr wrap="square">
            <a:spAutoFit/>
          </a:bodyPr>
          <a:lstStyle/>
          <a:p>
            <a:pPr marL="0" marR="0" lvl="0" indent="0" algn="just" defTabSz="4572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smtClean="0">
                <a:ln>
                  <a:noFill/>
                </a:ln>
                <a:solidFill>
                  <a:srgbClr val="000000"/>
                </a:solidFill>
                <a:effectLst/>
                <a:uLnTx/>
                <a:uFillTx/>
                <a:latin typeface="Lato" panose="020F0502020204030203" pitchFamily="34" charset="0"/>
              </a:rPr>
              <a:t>Prime Contractor reserves the right to </a:t>
            </a:r>
            <a:r>
              <a:rPr kumimoji="0" lang="en-US" b="1" i="0" u="sng" strike="noStrike" kern="0" cap="none" spc="0" normalizeH="0" baseline="0" noProof="0" smtClean="0">
                <a:ln>
                  <a:noFill/>
                </a:ln>
                <a:solidFill>
                  <a:srgbClr val="000000"/>
                </a:solidFill>
                <a:effectLst/>
                <a:uLnTx/>
                <a:uFillTx/>
                <a:latin typeface="Lato" panose="020F0502020204030203" pitchFamily="34" charset="0"/>
              </a:rPr>
              <a:t>enter into teaming agreements with additional subcontractors</a:t>
            </a:r>
            <a:r>
              <a:rPr kumimoji="0" lang="en-US" b="0" i="0" u="none" strike="noStrike" kern="0" cap="none" spc="0" normalizeH="0" baseline="0" noProof="0" smtClean="0">
                <a:ln>
                  <a:noFill/>
                </a:ln>
                <a:solidFill>
                  <a:srgbClr val="000000"/>
                </a:solidFill>
                <a:effectLst/>
                <a:uLnTx/>
                <a:uFillTx/>
                <a:latin typeface="Lato" panose="020F0502020204030203" pitchFamily="34" charset="0"/>
              </a:rPr>
              <a:t>. Nothing contained herein shall be deemed to restrict Subcontractor from quoting, offering to sell, or selling to others, including directly to any government agency, </a:t>
            </a:r>
            <a:r>
              <a:rPr kumimoji="0" lang="en-US" b="1" i="0" u="sng" strike="noStrike" kern="0" cap="none" spc="0" normalizeH="0" baseline="0" noProof="0" smtClean="0">
                <a:ln>
                  <a:noFill/>
                </a:ln>
                <a:solidFill>
                  <a:srgbClr val="000000"/>
                </a:solidFill>
                <a:effectLst/>
                <a:uLnTx/>
                <a:uFillTx/>
                <a:latin typeface="Lato" panose="020F0502020204030203" pitchFamily="34" charset="0"/>
              </a:rPr>
              <a:t>standard commercial products or services regularly offered to the public</a:t>
            </a:r>
            <a:r>
              <a:rPr kumimoji="0" lang="en-US" b="0" i="0" u="none" strike="noStrike" kern="0" cap="none" spc="0" normalizeH="0" baseline="0" noProof="0" smtClean="0">
                <a:ln>
                  <a:noFill/>
                </a:ln>
                <a:solidFill>
                  <a:srgbClr val="000000"/>
                </a:solidFill>
                <a:effectLst/>
                <a:uLnTx/>
                <a:uFillTx/>
                <a:latin typeface="Lato" panose="020F0502020204030203" pitchFamily="34" charset="0"/>
              </a:rPr>
              <a:t>.</a:t>
            </a:r>
            <a:endParaRPr kumimoji="0" lang="en-US" b="0" i="0" u="none" strike="noStrike" kern="0" cap="none" spc="0" normalizeH="0" baseline="0" noProof="0" dirty="0">
              <a:ln>
                <a:noFill/>
              </a:ln>
              <a:solidFill>
                <a:srgbClr val="000000"/>
              </a:solidFill>
              <a:effectLst/>
              <a:uLnTx/>
              <a:uFillTx/>
              <a:latin typeface="Lato" panose="020F0502020204030203" pitchFamily="34" charset="0"/>
            </a:endParaRPr>
          </a:p>
        </p:txBody>
      </p:sp>
    </p:spTree>
    <p:extLst>
      <p:ext uri="{BB962C8B-B14F-4D97-AF65-F5344CB8AC3E}">
        <p14:creationId xmlns:p14="http://schemas.microsoft.com/office/powerpoint/2010/main" val="38502048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CB2492-BEBC-B18D-37E0-8F1EDDACED56}"/>
              </a:ext>
            </a:extLst>
          </p:cNvPr>
          <p:cNvSpPr>
            <a:spLocks noGrp="1"/>
          </p:cNvSpPr>
          <p:nvPr>
            <p:ph type="ctrTitle"/>
          </p:nvPr>
        </p:nvSpPr>
        <p:spPr>
          <a:xfrm>
            <a:off x="164123" y="199292"/>
            <a:ext cx="11840309" cy="694535"/>
          </a:xfrm>
        </p:spPr>
        <p:txBody>
          <a:bodyPr/>
          <a:lstStyle/>
          <a:p>
            <a:r>
              <a:rPr lang="en-US" sz="3600" smtClean="0"/>
              <a:t>KEY TERMS</a:t>
            </a:r>
            <a:endParaRPr lang="en-US" sz="3600"/>
          </a:p>
        </p:txBody>
      </p:sp>
      <p:sp>
        <p:nvSpPr>
          <p:cNvPr id="4" name="Content Placeholder 3"/>
          <p:cNvSpPr>
            <a:spLocks noGrp="1"/>
          </p:cNvSpPr>
          <p:nvPr>
            <p:ph idx="1"/>
          </p:nvPr>
        </p:nvSpPr>
        <p:spPr>
          <a:xfrm>
            <a:off x="7148518" y="1506814"/>
            <a:ext cx="4472887" cy="2314909"/>
          </a:xfrm>
        </p:spPr>
        <p:txBody>
          <a:bodyPr>
            <a:noAutofit/>
          </a:bodyPr>
          <a:lstStyle/>
          <a:p>
            <a:pPr marL="0" lvl="1" indent="0" algn="just">
              <a:buNone/>
            </a:pPr>
            <a:r>
              <a:rPr lang="en-US" sz="1800">
                <a:latin typeface="Lato" panose="020F0502020204030203" pitchFamily="34" charset="0"/>
              </a:rPr>
              <a:t>Each party represents and warrants that </a:t>
            </a:r>
            <a:r>
              <a:rPr lang="en-US" sz="1800" b="1" u="sng">
                <a:latin typeface="Lato" panose="020F0502020204030203" pitchFamily="34" charset="0"/>
              </a:rPr>
              <a:t>their participation in the preparation and ‎submittal of a Proposal and/or performance of the Work does not and will not </a:t>
            </a:r>
            <a:r>
              <a:rPr lang="en-US" sz="1800">
                <a:latin typeface="Lato" panose="020F0502020204030203" pitchFamily="34" charset="0"/>
              </a:rPr>
              <a:t>(i) conflict with or ‎result in a violation of, a breach of, or a default under any contract, agreement, or understanding to ‎which it is a party or is otherwise bound; or (ii) </a:t>
            </a:r>
            <a:r>
              <a:rPr lang="en-US" sz="1800" b="1" u="sng">
                <a:latin typeface="Lato" panose="020F0502020204030203" pitchFamily="34" charset="0"/>
              </a:rPr>
              <a:t>violate any non-solicitation, non-competition, or ‎other similar covenant or agreement to which that party or any of its employees, owners, or agents ‎are bound</a:t>
            </a:r>
            <a:r>
              <a:rPr lang="en-US" sz="1800">
                <a:latin typeface="Lato" panose="020F0502020204030203" pitchFamily="34" charset="0"/>
              </a:rPr>
              <a:t>.</a:t>
            </a:r>
          </a:p>
        </p:txBody>
      </p:sp>
      <p:sp>
        <p:nvSpPr>
          <p:cNvPr id="7" name="Rectangle 6"/>
          <p:cNvSpPr/>
          <p:nvPr/>
        </p:nvSpPr>
        <p:spPr>
          <a:xfrm>
            <a:off x="164123" y="1506814"/>
            <a:ext cx="5568462" cy="4978286"/>
          </a:xfrm>
          <a:prstGeom prst="rect">
            <a:avLst/>
          </a:prstGeom>
        </p:spPr>
        <p:txBody>
          <a:bodyPr wrap="square">
            <a:spAutoFit/>
          </a:bodyPr>
          <a:lstStyle/>
          <a:p>
            <a:pPr marL="514350" lvl="0" indent="-514350" defTabSz="685800">
              <a:spcAft>
                <a:spcPts val="900"/>
              </a:spcAft>
              <a:buFont typeface="Arial"/>
              <a:buChar char="•"/>
            </a:pPr>
            <a:r>
              <a:rPr lang="en-US" sz="2000">
                <a:solidFill>
                  <a:srgbClr val="FFFFFF"/>
                </a:solidFill>
                <a:latin typeface="Lato Regular"/>
              </a:rPr>
              <a:t>Confidentiality / NDA / Non-Solicit</a:t>
            </a:r>
          </a:p>
          <a:p>
            <a:pPr marL="1114425" lvl="1" indent="-428625" defTabSz="685800">
              <a:spcAft>
                <a:spcPts val="900"/>
              </a:spcAft>
              <a:buFont typeface="Arial"/>
              <a:buChar char="–"/>
            </a:pPr>
            <a:r>
              <a:rPr lang="en-US" sz="2000">
                <a:solidFill>
                  <a:srgbClr val="FFFFFF"/>
                </a:solidFill>
                <a:latin typeface="Lato Regular"/>
              </a:rPr>
              <a:t>Non-solicitation of </a:t>
            </a:r>
            <a:r>
              <a:rPr lang="en-US" sz="2000" smtClean="0">
                <a:solidFill>
                  <a:srgbClr val="FFFFFF"/>
                </a:solidFill>
                <a:latin typeface="Lato Regular"/>
              </a:rPr>
              <a:t>employees</a:t>
            </a:r>
          </a:p>
          <a:p>
            <a:pPr marL="1571625" lvl="2" indent="-428625" defTabSz="685800">
              <a:spcAft>
                <a:spcPts val="900"/>
              </a:spcAft>
              <a:buFont typeface="Arial"/>
              <a:buChar char="–"/>
            </a:pPr>
            <a:r>
              <a:rPr lang="en-US" sz="2000" smtClean="0">
                <a:solidFill>
                  <a:srgbClr val="FFFFFF"/>
                </a:solidFill>
                <a:latin typeface="Lato Regular"/>
              </a:rPr>
              <a:t>Which employees (all, management, etc.)</a:t>
            </a:r>
          </a:p>
          <a:p>
            <a:pPr marL="1571625" lvl="2" indent="-428625" defTabSz="685800">
              <a:spcAft>
                <a:spcPts val="900"/>
              </a:spcAft>
              <a:buFont typeface="Arial"/>
              <a:buChar char="–"/>
            </a:pPr>
            <a:r>
              <a:rPr lang="en-US" sz="2000" smtClean="0">
                <a:solidFill>
                  <a:srgbClr val="FFFFFF"/>
                </a:solidFill>
                <a:latin typeface="Lato Regular"/>
              </a:rPr>
              <a:t>How long (1 year, 2 years, etc.)</a:t>
            </a:r>
            <a:endParaRPr lang="en-US" sz="2000">
              <a:solidFill>
                <a:srgbClr val="FFFFFF"/>
              </a:solidFill>
              <a:latin typeface="Lato Regular"/>
            </a:endParaRPr>
          </a:p>
          <a:p>
            <a:pPr marL="1114425" lvl="1" indent="-428625" defTabSz="685800">
              <a:spcAft>
                <a:spcPts val="900"/>
              </a:spcAft>
              <a:buFont typeface="Arial"/>
              <a:buChar char="–"/>
            </a:pPr>
            <a:r>
              <a:rPr lang="en-US" sz="2000">
                <a:solidFill>
                  <a:srgbClr val="FFFFFF"/>
                </a:solidFill>
                <a:latin typeface="Lato Regular"/>
              </a:rPr>
              <a:t>Does your partner represent that they are not bound by non-disclosure agreements or non-competition agreements that could prevent them from participating?</a:t>
            </a:r>
          </a:p>
          <a:p>
            <a:pPr marL="1114425" lvl="1" indent="-428625" defTabSz="685800">
              <a:spcAft>
                <a:spcPts val="900"/>
              </a:spcAft>
              <a:buFont typeface="Arial"/>
              <a:buChar char="–"/>
            </a:pPr>
            <a:r>
              <a:rPr lang="en-US" sz="2000">
                <a:solidFill>
                  <a:srgbClr val="FFFFFF"/>
                </a:solidFill>
                <a:latin typeface="Lato Regular"/>
              </a:rPr>
              <a:t>Does your partner represent that there participation will not raise any organizational conflict of interest issues?</a:t>
            </a:r>
            <a:endParaRPr lang="en-US" sz="2000" dirty="0">
              <a:solidFill>
                <a:srgbClr val="FFFFFF"/>
              </a:solidFill>
              <a:latin typeface="Lato Regular"/>
            </a:endParaRPr>
          </a:p>
        </p:txBody>
      </p:sp>
    </p:spTree>
    <p:extLst>
      <p:ext uri="{BB962C8B-B14F-4D97-AF65-F5344CB8AC3E}">
        <p14:creationId xmlns:p14="http://schemas.microsoft.com/office/powerpoint/2010/main" val="29665431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CB2492-BEBC-B18D-37E0-8F1EDDACED56}"/>
              </a:ext>
            </a:extLst>
          </p:cNvPr>
          <p:cNvSpPr>
            <a:spLocks noGrp="1"/>
          </p:cNvSpPr>
          <p:nvPr>
            <p:ph type="ctrTitle"/>
          </p:nvPr>
        </p:nvSpPr>
        <p:spPr>
          <a:xfrm>
            <a:off x="164123" y="199292"/>
            <a:ext cx="11840309" cy="694535"/>
          </a:xfrm>
        </p:spPr>
        <p:txBody>
          <a:bodyPr/>
          <a:lstStyle/>
          <a:p>
            <a:r>
              <a:rPr lang="en-US" sz="3600" smtClean="0"/>
              <a:t>KEY TERMS</a:t>
            </a:r>
            <a:endParaRPr lang="en-US" sz="3600"/>
          </a:p>
        </p:txBody>
      </p:sp>
      <p:sp>
        <p:nvSpPr>
          <p:cNvPr id="4" name="Content Placeholder 3"/>
          <p:cNvSpPr>
            <a:spLocks noGrp="1"/>
          </p:cNvSpPr>
          <p:nvPr>
            <p:ph idx="1"/>
          </p:nvPr>
        </p:nvSpPr>
        <p:spPr>
          <a:xfrm>
            <a:off x="7148518" y="1506814"/>
            <a:ext cx="4472887" cy="2314909"/>
          </a:xfrm>
        </p:spPr>
        <p:txBody>
          <a:bodyPr>
            <a:noAutofit/>
          </a:bodyPr>
          <a:lstStyle/>
          <a:p>
            <a:pPr marL="52386" lvl="1" indent="-52386" algn="just" defTabSz="457200">
              <a:lnSpc>
                <a:spcPct val="100000"/>
              </a:lnSpc>
              <a:spcBef>
                <a:spcPts val="0"/>
              </a:spcBef>
              <a:buNone/>
            </a:pPr>
            <a:r>
              <a:rPr lang="en-US" sz="1800">
                <a:solidFill>
                  <a:srgbClr val="000000"/>
                </a:solidFill>
                <a:latin typeface="Lato" panose="020F0502020204030203" pitchFamily="34" charset="0"/>
              </a:rPr>
              <a:t>Prime shall have sole responsibility and authority for the content of the proposal submitted in response to the RFP, and for the ‎work performed under the resultant Prime Contract., however, the Subcontractor shall have the opportunity to review its portion ‎of the proposal prior to its submittal to the Government. </a:t>
            </a:r>
            <a:r>
              <a:rPr lang="en-US" sz="1800" b="1" u="sng">
                <a:solidFill>
                  <a:srgbClr val="000000"/>
                </a:solidFill>
                <a:latin typeface="Lato" panose="020F0502020204030203" pitchFamily="34" charset="0"/>
              </a:rPr>
              <a:t>Prime shall not in any way alter or modify those costs and/or prices ‎contained in the Subcontractor’s proposal without the written authorization of the Subcontractor.‎</a:t>
            </a:r>
            <a:endParaRPr lang="en-US" sz="1800" b="1" u="sng" dirty="0">
              <a:solidFill>
                <a:srgbClr val="000000"/>
              </a:solidFill>
              <a:latin typeface="Lato" panose="020F0502020204030203" pitchFamily="34" charset="0"/>
            </a:endParaRPr>
          </a:p>
        </p:txBody>
      </p:sp>
      <p:sp>
        <p:nvSpPr>
          <p:cNvPr id="7" name="Rectangle 6"/>
          <p:cNvSpPr/>
          <p:nvPr/>
        </p:nvSpPr>
        <p:spPr>
          <a:xfrm>
            <a:off x="164123" y="1506814"/>
            <a:ext cx="5568462" cy="3885679"/>
          </a:xfrm>
          <a:prstGeom prst="rect">
            <a:avLst/>
          </a:prstGeom>
        </p:spPr>
        <p:txBody>
          <a:bodyPr wrap="square">
            <a:spAutoFit/>
          </a:bodyPr>
          <a:lstStyle/>
          <a:p>
            <a:pPr marL="514350" lvl="0" indent="-514350" defTabSz="685800">
              <a:spcAft>
                <a:spcPts val="900"/>
              </a:spcAft>
              <a:buFont typeface="Arial"/>
              <a:buChar char="•"/>
            </a:pPr>
            <a:r>
              <a:rPr lang="en-US" sz="2800">
                <a:solidFill>
                  <a:srgbClr val="FFFFFF"/>
                </a:solidFill>
                <a:latin typeface="Lato Regular"/>
              </a:rPr>
              <a:t>Pricing </a:t>
            </a:r>
          </a:p>
          <a:p>
            <a:pPr marL="1114425" lvl="1" indent="-428625" defTabSz="685800">
              <a:spcAft>
                <a:spcPts val="900"/>
              </a:spcAft>
              <a:buFont typeface="Arial"/>
              <a:buChar char="–"/>
            </a:pPr>
            <a:r>
              <a:rPr lang="en-US" sz="2800">
                <a:solidFill>
                  <a:srgbClr val="FFFFFF"/>
                </a:solidFill>
                <a:latin typeface="Lato Regular"/>
              </a:rPr>
              <a:t>Do you control your final pricing</a:t>
            </a:r>
            <a:r>
              <a:rPr lang="en-US" sz="2800" smtClean="0">
                <a:solidFill>
                  <a:srgbClr val="FFFFFF"/>
                </a:solidFill>
                <a:latin typeface="Lato Regular"/>
              </a:rPr>
              <a:t>?</a:t>
            </a:r>
          </a:p>
          <a:p>
            <a:pPr marL="685800" lvl="1" defTabSz="685800">
              <a:spcAft>
                <a:spcPts val="900"/>
              </a:spcAft>
            </a:pPr>
            <a:endParaRPr lang="en-US" sz="2800">
              <a:solidFill>
                <a:srgbClr val="FFFFFF"/>
              </a:solidFill>
              <a:latin typeface="Lato Regular"/>
            </a:endParaRPr>
          </a:p>
          <a:p>
            <a:pPr marL="1114425" lvl="1" indent="-428625" defTabSz="685800">
              <a:spcAft>
                <a:spcPts val="900"/>
              </a:spcAft>
              <a:buFont typeface="Arial"/>
              <a:buChar char="–"/>
            </a:pPr>
            <a:r>
              <a:rPr lang="en-US" sz="2800">
                <a:solidFill>
                  <a:srgbClr val="FFFFFF"/>
                </a:solidFill>
                <a:latin typeface="Lato Regular"/>
              </a:rPr>
              <a:t>Does the prime get to adjust your pricing based on the prime’s view of what is needed to win </a:t>
            </a:r>
            <a:endParaRPr lang="en-US" sz="2800" dirty="0">
              <a:solidFill>
                <a:srgbClr val="FFFFFF"/>
              </a:solidFill>
              <a:latin typeface="Lato Regular"/>
            </a:endParaRPr>
          </a:p>
        </p:txBody>
      </p:sp>
    </p:spTree>
    <p:extLst>
      <p:ext uri="{BB962C8B-B14F-4D97-AF65-F5344CB8AC3E}">
        <p14:creationId xmlns:p14="http://schemas.microsoft.com/office/powerpoint/2010/main" val="34820191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67979-AAB0-0AAD-9630-A86D0934BB7E}"/>
              </a:ext>
            </a:extLst>
          </p:cNvPr>
          <p:cNvSpPr>
            <a:spLocks noGrp="1"/>
          </p:cNvSpPr>
          <p:nvPr>
            <p:ph type="title"/>
          </p:nvPr>
        </p:nvSpPr>
        <p:spPr/>
        <p:txBody>
          <a:bodyPr/>
          <a:lstStyle/>
          <a:p>
            <a:r>
              <a:rPr lang="en-US" smtClean="0"/>
              <a:t>Andrew March</a:t>
            </a:r>
            <a:endParaRPr lang="en-US" dirty="0"/>
          </a:p>
        </p:txBody>
      </p:sp>
      <p:sp>
        <p:nvSpPr>
          <p:cNvPr id="3" name="Text Placeholder 2">
            <a:extLst>
              <a:ext uri="{FF2B5EF4-FFF2-40B4-BE49-F238E27FC236}">
                <a16:creationId xmlns:a16="http://schemas.microsoft.com/office/drawing/2014/main" id="{900AB98C-40F2-0C9D-10D2-612B84E7E8D3}"/>
              </a:ext>
            </a:extLst>
          </p:cNvPr>
          <p:cNvSpPr>
            <a:spLocks noGrp="1"/>
          </p:cNvSpPr>
          <p:nvPr>
            <p:ph type="body" idx="1"/>
          </p:nvPr>
        </p:nvSpPr>
        <p:spPr/>
        <p:txBody>
          <a:bodyPr>
            <a:normAutofit fontScale="55000" lnSpcReduction="20000"/>
          </a:bodyPr>
          <a:lstStyle/>
          <a:p>
            <a:r>
              <a:rPr lang="en-US" smtClean="0"/>
              <a:t>Government Contracting Attorney</a:t>
            </a:r>
            <a:endParaRPr lang="en-US"/>
          </a:p>
        </p:txBody>
      </p:sp>
      <p:sp>
        <p:nvSpPr>
          <p:cNvPr id="4" name="Text Placeholder 3">
            <a:extLst>
              <a:ext uri="{FF2B5EF4-FFF2-40B4-BE49-F238E27FC236}">
                <a16:creationId xmlns:a16="http://schemas.microsoft.com/office/drawing/2014/main" id="{62F00A57-51C6-CCD5-931E-3BD4C6D7724F}"/>
              </a:ext>
            </a:extLst>
          </p:cNvPr>
          <p:cNvSpPr>
            <a:spLocks noGrp="1"/>
          </p:cNvSpPr>
          <p:nvPr>
            <p:ph type="body" sz="quarter" idx="3"/>
          </p:nvPr>
        </p:nvSpPr>
        <p:spPr/>
        <p:txBody>
          <a:bodyPr>
            <a:normAutofit lnSpcReduction="10000"/>
          </a:bodyPr>
          <a:lstStyle/>
          <a:p>
            <a:r>
              <a:rPr lang="en-US" smtClean="0"/>
              <a:t>Schwabe </a:t>
            </a:r>
            <a:endParaRPr lang="en-US"/>
          </a:p>
        </p:txBody>
      </p:sp>
      <p:pic>
        <p:nvPicPr>
          <p:cNvPr id="6" name="Picture Placeholder 5"/>
          <p:cNvPicPr>
            <a:picLocks noGrp="1" noChangeAspect="1"/>
          </p:cNvPicPr>
          <p:nvPr>
            <p:ph type="pic" idx="10"/>
          </p:nvPr>
        </p:nvPicPr>
        <p:blipFill>
          <a:blip r:embed="rId2">
            <a:extLst>
              <a:ext uri="{28A0092B-C50C-407E-A947-70E740481C1C}">
                <a14:useLocalDpi xmlns:a14="http://schemas.microsoft.com/office/drawing/2010/main" val="0"/>
              </a:ext>
            </a:extLst>
          </a:blip>
          <a:srcRect t="974" b="974"/>
          <a:stretch>
            <a:fillRect/>
          </a:stretch>
        </p:blipFill>
        <p:spPr/>
      </p:pic>
    </p:spTree>
    <p:extLst>
      <p:ext uri="{BB962C8B-B14F-4D97-AF65-F5344CB8AC3E}">
        <p14:creationId xmlns:p14="http://schemas.microsoft.com/office/powerpoint/2010/main" val="42920299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CB2492-BEBC-B18D-37E0-8F1EDDACED56}"/>
              </a:ext>
            </a:extLst>
          </p:cNvPr>
          <p:cNvSpPr>
            <a:spLocks noGrp="1"/>
          </p:cNvSpPr>
          <p:nvPr>
            <p:ph type="ctrTitle"/>
          </p:nvPr>
        </p:nvSpPr>
        <p:spPr>
          <a:xfrm>
            <a:off x="164123" y="199292"/>
            <a:ext cx="11840309" cy="694535"/>
          </a:xfrm>
        </p:spPr>
        <p:txBody>
          <a:bodyPr/>
          <a:lstStyle/>
          <a:p>
            <a:r>
              <a:rPr lang="en-US" sz="3600" smtClean="0"/>
              <a:t>KEY TERMS</a:t>
            </a:r>
            <a:endParaRPr lang="en-US" sz="3600"/>
          </a:p>
        </p:txBody>
      </p:sp>
      <p:sp>
        <p:nvSpPr>
          <p:cNvPr id="4" name="Content Placeholder 3"/>
          <p:cNvSpPr>
            <a:spLocks noGrp="1"/>
          </p:cNvSpPr>
          <p:nvPr>
            <p:ph idx="1"/>
          </p:nvPr>
        </p:nvSpPr>
        <p:spPr>
          <a:xfrm>
            <a:off x="7073703" y="825171"/>
            <a:ext cx="4472887" cy="2314909"/>
          </a:xfrm>
        </p:spPr>
        <p:txBody>
          <a:bodyPr>
            <a:noAutofit/>
          </a:bodyPr>
          <a:lstStyle/>
          <a:p>
            <a:pPr marL="0" lvl="1" indent="0" algn="just">
              <a:buNone/>
            </a:pPr>
            <a:r>
              <a:rPr lang="en-US" sz="1800" b="1" u="sng">
                <a:latin typeface="Lato" panose="020F0502020204030203" pitchFamily="34" charset="0"/>
              </a:rPr>
              <a:t>One (1) year after the effective date of this Agreement</a:t>
            </a:r>
            <a:r>
              <a:rPr lang="en-US" sz="1800">
                <a:latin typeface="Lato" panose="020F0502020204030203" pitchFamily="34" charset="0"/>
              </a:rPr>
              <a:t>, provided, however, that </a:t>
            </a:r>
            <a:r>
              <a:rPr lang="en-US" sz="1800" b="1" u="sng">
                <a:latin typeface="Lato" panose="020F0502020204030203" pitchFamily="34" charset="0"/>
              </a:rPr>
              <a:t>if the ‎Proposal has been submitted </a:t>
            </a:r>
            <a:r>
              <a:rPr lang="en-US" sz="1800">
                <a:latin typeface="Lato" panose="020F0502020204030203" pitchFamily="34" charset="0"/>
              </a:rPr>
              <a:t>and is under evaluation by the Client at the expiration of such ‎period, this Agreement shall remain in effect unless otherwise terminated pursuant to one ‎of the other conditions set forth in this Section….</a:t>
            </a:r>
          </a:p>
          <a:p>
            <a:pPr marL="52386" lvl="1" indent="-52386" algn="just"/>
            <a:endParaRPr lang="en-US" sz="1800" b="1" u="sng">
              <a:latin typeface="Lato" panose="020F0502020204030203" pitchFamily="34" charset="0"/>
            </a:endParaRPr>
          </a:p>
          <a:p>
            <a:pPr marL="0" lvl="1" indent="0" algn="just">
              <a:buNone/>
            </a:pPr>
            <a:r>
              <a:rPr lang="en-US" sz="1800">
                <a:latin typeface="Lato" panose="020F0502020204030203" pitchFamily="34" charset="0"/>
              </a:rPr>
              <a:t>Prime Contractor’s notification to Subcontractor of a </a:t>
            </a:r>
            <a:r>
              <a:rPr lang="en-US" sz="1800" b="1" u="sng">
                <a:latin typeface="Lato" panose="020F0502020204030203" pitchFamily="34" charset="0"/>
              </a:rPr>
              <a:t>good faith decision by Prime Contractor not to submit</a:t>
            </a:r>
            <a:r>
              <a:rPr lang="en-US" sz="1800">
                <a:latin typeface="Lato" panose="020F0502020204030203" pitchFamily="34" charset="0"/>
              </a:rPr>
              <a:t> or to withdraw a proposal under the Solicitation.</a:t>
            </a:r>
          </a:p>
          <a:p>
            <a:pPr marL="52386" lvl="1" indent="-52386" algn="just"/>
            <a:endParaRPr lang="en-US" sz="1800" b="1" u="sng">
              <a:latin typeface="Lato" panose="020F0502020204030203" pitchFamily="34" charset="0"/>
            </a:endParaRPr>
          </a:p>
          <a:p>
            <a:pPr marL="0" lvl="1" indent="0" algn="just">
              <a:buNone/>
            </a:pPr>
            <a:r>
              <a:rPr lang="en-US" sz="1800" smtClean="0">
                <a:latin typeface="Lato" panose="020F0502020204030203" pitchFamily="34" charset="0"/>
              </a:rPr>
              <a:t>Should </a:t>
            </a:r>
            <a:r>
              <a:rPr lang="en-US" sz="1800">
                <a:latin typeface="Lato" panose="020F0502020204030203" pitchFamily="34" charset="0"/>
              </a:rPr>
              <a:t>this Prime Contractor not win the contract or terminate its agreement with the Subcontractor, the </a:t>
            </a:r>
            <a:r>
              <a:rPr lang="en-US" sz="1800" b="1" u="sng">
                <a:latin typeface="Lato" panose="020F0502020204030203" pitchFamily="34" charset="0"/>
              </a:rPr>
              <a:t>Subcontractor may ‎team with another Prime</a:t>
            </a:r>
            <a:r>
              <a:rPr lang="en-US" sz="1800">
                <a:latin typeface="Lato" panose="020F0502020204030203" pitchFamily="34" charset="0"/>
              </a:rPr>
              <a:t>, provided all information disclosed remains subject to the terms of the Non-Disclosure Agreement</a:t>
            </a:r>
            <a:endParaRPr lang="en-US" sz="1800" b="1" u="sng" dirty="0">
              <a:solidFill>
                <a:srgbClr val="000000"/>
              </a:solidFill>
              <a:latin typeface="Lato" panose="020F0502020204030203" pitchFamily="34" charset="0"/>
            </a:endParaRPr>
          </a:p>
        </p:txBody>
      </p:sp>
      <p:sp>
        <p:nvSpPr>
          <p:cNvPr id="7" name="Rectangle 6"/>
          <p:cNvSpPr/>
          <p:nvPr/>
        </p:nvSpPr>
        <p:spPr>
          <a:xfrm>
            <a:off x="164122" y="1506814"/>
            <a:ext cx="5992837" cy="3877985"/>
          </a:xfrm>
          <a:prstGeom prst="rect">
            <a:avLst/>
          </a:prstGeom>
        </p:spPr>
        <p:txBody>
          <a:bodyPr wrap="square">
            <a:spAutoFit/>
          </a:bodyPr>
          <a:lstStyle/>
          <a:p>
            <a:pPr marL="514350" lvl="0" indent="-514350" defTabSz="685800">
              <a:spcAft>
                <a:spcPts val="900"/>
              </a:spcAft>
              <a:buFont typeface="Arial"/>
              <a:buChar char="•"/>
            </a:pPr>
            <a:r>
              <a:rPr lang="en-US" sz="2400">
                <a:solidFill>
                  <a:srgbClr val="FFFFFF"/>
                </a:solidFill>
                <a:latin typeface="Lato Regular"/>
              </a:rPr>
              <a:t>Term and Termination</a:t>
            </a:r>
          </a:p>
          <a:p>
            <a:pPr marL="1114425" lvl="1" indent="-428625" defTabSz="685800">
              <a:spcAft>
                <a:spcPts val="900"/>
              </a:spcAft>
              <a:buFont typeface="Arial"/>
              <a:buChar char="–"/>
            </a:pPr>
            <a:r>
              <a:rPr lang="en-US" sz="2400">
                <a:solidFill>
                  <a:srgbClr val="FFFFFF"/>
                </a:solidFill>
                <a:latin typeface="Lato Regular"/>
              </a:rPr>
              <a:t>When does the teaming agreement terminate?</a:t>
            </a:r>
          </a:p>
          <a:p>
            <a:pPr marL="1114425" lvl="1" indent="-428625" defTabSz="685800">
              <a:spcAft>
                <a:spcPts val="900"/>
              </a:spcAft>
              <a:buFont typeface="Arial"/>
              <a:buChar char="–"/>
            </a:pPr>
            <a:r>
              <a:rPr lang="en-US" sz="2400">
                <a:solidFill>
                  <a:srgbClr val="FFFFFF"/>
                </a:solidFill>
                <a:latin typeface="Lato Regular"/>
              </a:rPr>
              <a:t>What happens to the exclusivity provision if the teaming agreement terminates?</a:t>
            </a:r>
          </a:p>
          <a:p>
            <a:pPr marL="1114425" lvl="1" indent="-428625" defTabSz="685800">
              <a:spcAft>
                <a:spcPts val="900"/>
              </a:spcAft>
              <a:buFont typeface="Arial"/>
              <a:buChar char="–"/>
            </a:pPr>
            <a:r>
              <a:rPr lang="en-US" sz="2400">
                <a:solidFill>
                  <a:srgbClr val="FFFFFF"/>
                </a:solidFill>
                <a:latin typeface="Lato Regular"/>
              </a:rPr>
              <a:t>Termination for default</a:t>
            </a:r>
          </a:p>
          <a:p>
            <a:pPr marL="1114425" lvl="1" indent="-428625" defTabSz="685800">
              <a:spcAft>
                <a:spcPts val="900"/>
              </a:spcAft>
              <a:buFont typeface="Arial"/>
              <a:buChar char="–"/>
            </a:pPr>
            <a:r>
              <a:rPr lang="en-US" sz="2400">
                <a:solidFill>
                  <a:srgbClr val="FFFFFF"/>
                </a:solidFill>
                <a:latin typeface="Lato Regular"/>
              </a:rPr>
              <a:t>Termination for the prime’s convenience?</a:t>
            </a:r>
            <a:endParaRPr lang="en-US" sz="2400" dirty="0">
              <a:solidFill>
                <a:srgbClr val="FFFFFF"/>
              </a:solidFill>
              <a:latin typeface="Lato Regular"/>
            </a:endParaRPr>
          </a:p>
        </p:txBody>
      </p:sp>
    </p:spTree>
    <p:extLst>
      <p:ext uri="{BB962C8B-B14F-4D97-AF65-F5344CB8AC3E}">
        <p14:creationId xmlns:p14="http://schemas.microsoft.com/office/powerpoint/2010/main" val="15251709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CB2492-BEBC-B18D-37E0-8F1EDDACED56}"/>
              </a:ext>
            </a:extLst>
          </p:cNvPr>
          <p:cNvSpPr>
            <a:spLocks noGrp="1"/>
          </p:cNvSpPr>
          <p:nvPr>
            <p:ph type="ctrTitle"/>
          </p:nvPr>
        </p:nvSpPr>
        <p:spPr>
          <a:xfrm>
            <a:off x="164123" y="199292"/>
            <a:ext cx="11840309" cy="694535"/>
          </a:xfrm>
        </p:spPr>
        <p:txBody>
          <a:bodyPr/>
          <a:lstStyle/>
          <a:p>
            <a:r>
              <a:rPr lang="en-US" sz="3600" smtClean="0"/>
              <a:t>KEY TERMS</a:t>
            </a:r>
            <a:endParaRPr lang="en-US" sz="3600"/>
          </a:p>
        </p:txBody>
      </p:sp>
      <p:sp>
        <p:nvSpPr>
          <p:cNvPr id="4" name="Content Placeholder 3"/>
          <p:cNvSpPr>
            <a:spLocks noGrp="1"/>
          </p:cNvSpPr>
          <p:nvPr>
            <p:ph idx="1"/>
          </p:nvPr>
        </p:nvSpPr>
        <p:spPr>
          <a:xfrm>
            <a:off x="7123579" y="1506814"/>
            <a:ext cx="4472887" cy="2314909"/>
          </a:xfrm>
        </p:spPr>
        <p:txBody>
          <a:bodyPr>
            <a:noAutofit/>
          </a:bodyPr>
          <a:lstStyle/>
          <a:p>
            <a:pPr marL="52386" lvl="1" indent="-52386" algn="just" defTabSz="457200">
              <a:lnSpc>
                <a:spcPct val="100000"/>
              </a:lnSpc>
              <a:spcBef>
                <a:spcPts val="0"/>
              </a:spcBef>
              <a:buNone/>
            </a:pPr>
            <a:r>
              <a:rPr lang="en-US" sz="2000">
                <a:solidFill>
                  <a:srgbClr val="000000"/>
                </a:solidFill>
                <a:latin typeface="Lato" panose="020F0502020204030203" pitchFamily="34" charset="0"/>
              </a:rPr>
              <a:t>	The parties shall exert </a:t>
            </a:r>
            <a:r>
              <a:rPr lang="en-US" sz="2000" b="1" u="sng">
                <a:solidFill>
                  <a:srgbClr val="000000"/>
                </a:solidFill>
                <a:latin typeface="Lato" panose="020F0502020204030203" pitchFamily="34" charset="0"/>
              </a:rPr>
              <a:t>good faith efforts to negotiate and execute a subcontract</a:t>
            </a:r>
            <a:r>
              <a:rPr lang="en-US" sz="2000">
                <a:solidFill>
                  <a:srgbClr val="000000"/>
                </a:solidFill>
                <a:latin typeface="Lato" panose="020F0502020204030203" pitchFamily="34" charset="0"/>
              </a:rPr>
              <a:t> ‎within a reasonable period of time, not to exceed sixty (60) calendar days after award of the Prime ‎Contract unless extended by mutual agreement of the parties. If the parties are not able to reach a ‎final agreement on the terms of the subcontract within those sixty (60) calendar days, </a:t>
            </a:r>
            <a:r>
              <a:rPr lang="en-US" sz="2000" b="1" u="sng">
                <a:solidFill>
                  <a:srgbClr val="000000"/>
                </a:solidFill>
                <a:latin typeface="Lato" panose="020F0502020204030203" pitchFamily="34" charset="0"/>
              </a:rPr>
              <a:t>this ‎Agreement shall terminate. ‎</a:t>
            </a:r>
            <a:endParaRPr lang="en-US" sz="2000" b="1" u="sng" dirty="0">
              <a:solidFill>
                <a:srgbClr val="000000"/>
              </a:solidFill>
              <a:latin typeface="Lato" panose="020F0502020204030203" pitchFamily="34" charset="0"/>
            </a:endParaRPr>
          </a:p>
        </p:txBody>
      </p:sp>
      <p:sp>
        <p:nvSpPr>
          <p:cNvPr id="7" name="Rectangle 6"/>
          <p:cNvSpPr/>
          <p:nvPr/>
        </p:nvSpPr>
        <p:spPr>
          <a:xfrm>
            <a:off x="164123" y="1506814"/>
            <a:ext cx="5568462" cy="3131627"/>
          </a:xfrm>
          <a:prstGeom prst="rect">
            <a:avLst/>
          </a:prstGeom>
        </p:spPr>
        <p:txBody>
          <a:bodyPr wrap="square">
            <a:spAutoFit/>
          </a:bodyPr>
          <a:lstStyle/>
          <a:p>
            <a:pPr marL="514350" lvl="0" indent="-514350" defTabSz="685800">
              <a:spcAft>
                <a:spcPts val="900"/>
              </a:spcAft>
              <a:buFont typeface="Arial"/>
              <a:buChar char="•"/>
            </a:pPr>
            <a:r>
              <a:rPr lang="en-US" sz="2000">
                <a:solidFill>
                  <a:srgbClr val="FFFFFF"/>
                </a:solidFill>
                <a:latin typeface="Lato Regular"/>
              </a:rPr>
              <a:t>Negotiation/Award of the Subcontract</a:t>
            </a:r>
          </a:p>
          <a:p>
            <a:pPr marL="1114425" lvl="1" indent="-428625" defTabSz="685800">
              <a:spcAft>
                <a:spcPts val="900"/>
              </a:spcAft>
              <a:buFont typeface="Arial"/>
              <a:buChar char="–"/>
            </a:pPr>
            <a:r>
              <a:rPr lang="en-US" sz="2000">
                <a:solidFill>
                  <a:srgbClr val="FFFFFF"/>
                </a:solidFill>
                <a:latin typeface="Lato Regular"/>
              </a:rPr>
              <a:t>Is a subcontract guaranteed or not?</a:t>
            </a:r>
          </a:p>
          <a:p>
            <a:pPr marL="1714500" lvl="2" indent="-342900" defTabSz="685800">
              <a:spcAft>
                <a:spcPts val="900"/>
              </a:spcAft>
              <a:buFont typeface="Arial"/>
              <a:buChar char="•"/>
            </a:pPr>
            <a:r>
              <a:rPr lang="en-US" sz="2000">
                <a:solidFill>
                  <a:srgbClr val="FFFFFF"/>
                </a:solidFill>
                <a:latin typeface="Lato Regular"/>
              </a:rPr>
              <a:t>“will negotiate a subcontract” </a:t>
            </a:r>
          </a:p>
          <a:p>
            <a:pPr marL="1714500" lvl="2" indent="-342900" defTabSz="685800">
              <a:spcAft>
                <a:spcPts val="900"/>
              </a:spcAft>
              <a:buFont typeface="Arial"/>
              <a:buChar char="•"/>
            </a:pPr>
            <a:r>
              <a:rPr lang="en-US" sz="2000">
                <a:solidFill>
                  <a:srgbClr val="FFFFFF"/>
                </a:solidFill>
                <a:latin typeface="Lato Regular"/>
              </a:rPr>
              <a:t>“will award a subcontract”</a:t>
            </a:r>
          </a:p>
          <a:p>
            <a:pPr marL="1714500" lvl="2" indent="-342900" defTabSz="685800">
              <a:spcAft>
                <a:spcPts val="900"/>
              </a:spcAft>
              <a:buFont typeface="Arial"/>
              <a:buChar char="•"/>
            </a:pPr>
            <a:r>
              <a:rPr lang="en-US" sz="2000">
                <a:solidFill>
                  <a:srgbClr val="FFFFFF"/>
                </a:solidFill>
                <a:latin typeface="Lato Regular"/>
              </a:rPr>
              <a:t>“Agreements to agree” = non-enforceable </a:t>
            </a:r>
          </a:p>
          <a:p>
            <a:pPr marL="1114425" lvl="1" indent="-428625" defTabSz="685800">
              <a:spcAft>
                <a:spcPts val="900"/>
              </a:spcAft>
              <a:buFont typeface="Arial"/>
              <a:buChar char="–"/>
            </a:pPr>
            <a:r>
              <a:rPr lang="en-US" sz="2000">
                <a:solidFill>
                  <a:srgbClr val="FFFFFF"/>
                </a:solidFill>
                <a:latin typeface="Lato Regular"/>
              </a:rPr>
              <a:t>How long do you have to negotiate the subcontract?</a:t>
            </a:r>
            <a:endParaRPr lang="en-US" sz="2000" dirty="0">
              <a:solidFill>
                <a:srgbClr val="FFFFFF"/>
              </a:solidFill>
              <a:latin typeface="Lato Regular"/>
            </a:endParaRPr>
          </a:p>
        </p:txBody>
      </p:sp>
    </p:spTree>
    <p:extLst>
      <p:ext uri="{BB962C8B-B14F-4D97-AF65-F5344CB8AC3E}">
        <p14:creationId xmlns:p14="http://schemas.microsoft.com/office/powerpoint/2010/main" val="30844461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CB2492-BEBC-B18D-37E0-8F1EDDACED56}"/>
              </a:ext>
            </a:extLst>
          </p:cNvPr>
          <p:cNvSpPr>
            <a:spLocks noGrp="1"/>
          </p:cNvSpPr>
          <p:nvPr>
            <p:ph type="ctrTitle"/>
          </p:nvPr>
        </p:nvSpPr>
        <p:spPr>
          <a:xfrm>
            <a:off x="164123" y="199292"/>
            <a:ext cx="11840309" cy="694535"/>
          </a:xfrm>
        </p:spPr>
        <p:txBody>
          <a:bodyPr/>
          <a:lstStyle/>
          <a:p>
            <a:r>
              <a:rPr lang="en-US" sz="3600" smtClean="0"/>
              <a:t>KEY TERMS</a:t>
            </a:r>
            <a:endParaRPr lang="en-US" sz="3600"/>
          </a:p>
        </p:txBody>
      </p:sp>
      <p:sp>
        <p:nvSpPr>
          <p:cNvPr id="4" name="Content Placeholder 3"/>
          <p:cNvSpPr>
            <a:spLocks noGrp="1"/>
          </p:cNvSpPr>
          <p:nvPr>
            <p:ph idx="1"/>
          </p:nvPr>
        </p:nvSpPr>
        <p:spPr>
          <a:xfrm>
            <a:off x="7115267" y="754974"/>
            <a:ext cx="4472887" cy="2314909"/>
          </a:xfrm>
        </p:spPr>
        <p:txBody>
          <a:bodyPr>
            <a:noAutofit/>
          </a:bodyPr>
          <a:lstStyle/>
          <a:p>
            <a:pPr marL="52386" lvl="1" indent="-52386" algn="just" defTabSz="457200">
              <a:lnSpc>
                <a:spcPct val="100000"/>
              </a:lnSpc>
              <a:spcBef>
                <a:spcPts val="0"/>
              </a:spcBef>
              <a:buNone/>
            </a:pPr>
            <a:r>
              <a:rPr lang="en-US" sz="1800">
                <a:solidFill>
                  <a:srgbClr val="000000"/>
                </a:solidFill>
                <a:latin typeface="Lato" panose="020F0502020204030203" pitchFamily="34" charset="0"/>
              </a:rPr>
              <a:t>The terms and conditions of the subcontract ‎shall not be </a:t>
            </a:r>
            <a:r>
              <a:rPr lang="en-US" sz="1800" b="1" u="sng">
                <a:solidFill>
                  <a:srgbClr val="000000"/>
                </a:solidFill>
                <a:latin typeface="Lato" panose="020F0502020204030203" pitchFamily="34" charset="0"/>
              </a:rPr>
              <a:t>any more restrictive than those of the Prime Contract</a:t>
            </a:r>
            <a:r>
              <a:rPr lang="en-US" sz="1800" i="1">
                <a:solidFill>
                  <a:srgbClr val="000000"/>
                </a:solidFill>
                <a:latin typeface="Lato" panose="020F0502020204030203" pitchFamily="34" charset="0"/>
              </a:rPr>
              <a:t>. </a:t>
            </a:r>
            <a:endParaRPr lang="en-US" sz="1800" b="1" i="1" u="sng">
              <a:solidFill>
                <a:srgbClr val="000000"/>
              </a:solidFill>
              <a:latin typeface="Lato" panose="020F0502020204030203" pitchFamily="34" charset="0"/>
            </a:endParaRPr>
          </a:p>
          <a:p>
            <a:pPr marL="52386" lvl="1" indent="-52386" algn="just" defTabSz="457200">
              <a:lnSpc>
                <a:spcPct val="100000"/>
              </a:lnSpc>
              <a:spcBef>
                <a:spcPts val="0"/>
              </a:spcBef>
              <a:buNone/>
            </a:pPr>
            <a:endParaRPr lang="en-US" sz="1800" b="1" i="1" u="sng">
              <a:solidFill>
                <a:srgbClr val="000000"/>
              </a:solidFill>
              <a:latin typeface="Lato" panose="020F0502020204030203" pitchFamily="34" charset="0"/>
            </a:endParaRPr>
          </a:p>
          <a:p>
            <a:pPr marL="52386" lvl="1" indent="-52386" algn="just" defTabSz="457200">
              <a:lnSpc>
                <a:spcPct val="100000"/>
              </a:lnSpc>
              <a:spcBef>
                <a:spcPts val="0"/>
              </a:spcBef>
              <a:buNone/>
            </a:pPr>
            <a:r>
              <a:rPr lang="en-US" sz="1800">
                <a:solidFill>
                  <a:srgbClr val="000000"/>
                </a:solidFill>
                <a:latin typeface="Lato" panose="020F0502020204030203" pitchFamily="34" charset="0"/>
              </a:rPr>
              <a:t>The subcontract shall not contain provisions that allow the Prime to unilaterally terminate the subcontract or any work being performed under the subcontract solely for the convenience of the Prime or to make deductive changes to the subcontract work </a:t>
            </a:r>
            <a:r>
              <a:rPr lang="en-US" sz="1800" b="1" u="sng">
                <a:solidFill>
                  <a:srgbClr val="000000"/>
                </a:solidFill>
                <a:latin typeface="Lato" panose="020F0502020204030203" pitchFamily="34" charset="0"/>
              </a:rPr>
              <a:t>unless such termination or change is reasonably required as a result of Government action affecting performance of the Subcontractor’s work under the Prime Contract. </a:t>
            </a:r>
            <a:endParaRPr lang="en-US" sz="1800" dirty="0">
              <a:solidFill>
                <a:srgbClr val="000000"/>
              </a:solidFill>
              <a:latin typeface="Lato" panose="020F0502020204030203" pitchFamily="34" charset="0"/>
            </a:endParaRPr>
          </a:p>
        </p:txBody>
      </p:sp>
      <p:sp>
        <p:nvSpPr>
          <p:cNvPr id="7" name="Rectangle 6"/>
          <p:cNvSpPr/>
          <p:nvPr/>
        </p:nvSpPr>
        <p:spPr>
          <a:xfrm>
            <a:off x="164123" y="1506814"/>
            <a:ext cx="5568462" cy="3824124"/>
          </a:xfrm>
          <a:prstGeom prst="rect">
            <a:avLst/>
          </a:prstGeom>
        </p:spPr>
        <p:txBody>
          <a:bodyPr wrap="square">
            <a:spAutoFit/>
          </a:bodyPr>
          <a:lstStyle/>
          <a:p>
            <a:pPr marL="514350" lvl="0" indent="-514350" defTabSz="685800">
              <a:spcAft>
                <a:spcPts val="900"/>
              </a:spcAft>
              <a:buFont typeface="Arial"/>
              <a:buChar char="•"/>
            </a:pPr>
            <a:r>
              <a:rPr lang="en-US" sz="2000">
                <a:solidFill>
                  <a:srgbClr val="FFFFFF"/>
                </a:solidFill>
                <a:latin typeface="Lato Regular"/>
              </a:rPr>
              <a:t>Key FAR provisions / Flow-downs </a:t>
            </a:r>
          </a:p>
          <a:p>
            <a:pPr marL="514350" lvl="0" indent="-514350" defTabSz="685800">
              <a:spcAft>
                <a:spcPts val="900"/>
              </a:spcAft>
              <a:buFont typeface="Arial"/>
              <a:buChar char="•"/>
            </a:pPr>
            <a:r>
              <a:rPr lang="en-US" sz="2000">
                <a:solidFill>
                  <a:srgbClr val="FFFFFF"/>
                </a:solidFill>
                <a:latin typeface="Lato Regular"/>
              </a:rPr>
              <a:t>Terms no less restrictive than prime contract </a:t>
            </a:r>
          </a:p>
          <a:p>
            <a:pPr marL="514350" lvl="0" indent="-514350" defTabSz="685800">
              <a:spcAft>
                <a:spcPts val="900"/>
              </a:spcAft>
              <a:buFont typeface="Arial"/>
              <a:buChar char="•"/>
            </a:pPr>
            <a:r>
              <a:rPr lang="en-US" sz="2000">
                <a:solidFill>
                  <a:srgbClr val="FFFFFF"/>
                </a:solidFill>
                <a:latin typeface="Lato Regular"/>
              </a:rPr>
              <a:t>Can the prime terminate for convenience at their discretion or only when the owner terminates for convenience?</a:t>
            </a:r>
          </a:p>
          <a:p>
            <a:pPr marL="514350" lvl="0" indent="-514350" defTabSz="685800">
              <a:spcAft>
                <a:spcPts val="900"/>
              </a:spcAft>
              <a:buFont typeface="Arial"/>
              <a:buChar char="•"/>
            </a:pPr>
            <a:r>
              <a:rPr lang="en-US" sz="2000">
                <a:solidFill>
                  <a:srgbClr val="FFFFFF"/>
                </a:solidFill>
                <a:latin typeface="Lato Regular"/>
              </a:rPr>
              <a:t>Will the subcontract automatically extend to option years in the prime contract when the owner exercises them or does the prime have to agree to exercise option years in the subcontract?</a:t>
            </a:r>
            <a:endParaRPr lang="en-US" sz="2000" dirty="0">
              <a:solidFill>
                <a:srgbClr val="FFFFFF"/>
              </a:solidFill>
              <a:latin typeface="Lato Regular"/>
            </a:endParaRPr>
          </a:p>
        </p:txBody>
      </p:sp>
    </p:spTree>
    <p:extLst>
      <p:ext uri="{BB962C8B-B14F-4D97-AF65-F5344CB8AC3E}">
        <p14:creationId xmlns:p14="http://schemas.microsoft.com/office/powerpoint/2010/main" val="12299683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CB2492-BEBC-B18D-37E0-8F1EDDACED56}"/>
              </a:ext>
            </a:extLst>
          </p:cNvPr>
          <p:cNvSpPr>
            <a:spLocks noGrp="1"/>
          </p:cNvSpPr>
          <p:nvPr>
            <p:ph type="ctrTitle"/>
          </p:nvPr>
        </p:nvSpPr>
        <p:spPr>
          <a:xfrm>
            <a:off x="164123" y="199292"/>
            <a:ext cx="11840309" cy="694535"/>
          </a:xfrm>
        </p:spPr>
        <p:txBody>
          <a:bodyPr/>
          <a:lstStyle/>
          <a:p>
            <a:r>
              <a:rPr lang="en-US" sz="3600" smtClean="0"/>
              <a:t>KEY TERMS</a:t>
            </a:r>
            <a:endParaRPr lang="en-US" sz="3600"/>
          </a:p>
        </p:txBody>
      </p:sp>
      <p:sp>
        <p:nvSpPr>
          <p:cNvPr id="4" name="Content Placeholder 3"/>
          <p:cNvSpPr>
            <a:spLocks noGrp="1"/>
          </p:cNvSpPr>
          <p:nvPr>
            <p:ph idx="1"/>
          </p:nvPr>
        </p:nvSpPr>
        <p:spPr>
          <a:xfrm>
            <a:off x="7281522" y="1265745"/>
            <a:ext cx="4472887" cy="2314909"/>
          </a:xfrm>
        </p:spPr>
        <p:txBody>
          <a:bodyPr>
            <a:noAutofit/>
          </a:bodyPr>
          <a:lstStyle/>
          <a:p>
            <a:pPr marL="52386" lvl="1" indent="-52386" algn="just" defTabSz="457200">
              <a:lnSpc>
                <a:spcPct val="100000"/>
              </a:lnSpc>
              <a:spcBef>
                <a:spcPts val="0"/>
              </a:spcBef>
              <a:buNone/>
            </a:pPr>
            <a:r>
              <a:rPr lang="en-US" sz="1600">
                <a:solidFill>
                  <a:srgbClr val="000000"/>
                </a:solidFill>
                <a:latin typeface="Lato" panose="020F0502020204030203" pitchFamily="34" charset="0"/>
              </a:rPr>
              <a:t>In no event shall a party or its members, shareholders, affiliates, employees, ‎officers, or directors, </a:t>
            </a:r>
            <a:r>
              <a:rPr lang="en-US" sz="1600" b="1" u="sng">
                <a:solidFill>
                  <a:srgbClr val="000000"/>
                </a:solidFill>
                <a:latin typeface="Lato" panose="020F0502020204030203" pitchFamily="34" charset="0"/>
              </a:rPr>
              <a:t>be liable for any consequential, incidental, special, punitive, exemplary, or ‎indirect damages</a:t>
            </a:r>
            <a:r>
              <a:rPr lang="en-US" sz="1600">
                <a:solidFill>
                  <a:srgbClr val="000000"/>
                </a:solidFill>
                <a:latin typeface="Lato" panose="020F0502020204030203" pitchFamily="34" charset="0"/>
              </a:rPr>
              <a:t>, including but not limited to any damages for </a:t>
            </a:r>
            <a:r>
              <a:rPr lang="en-US" sz="1600" b="1" u="sng">
                <a:solidFill>
                  <a:srgbClr val="000000"/>
                </a:solidFill>
                <a:latin typeface="Lato" panose="020F0502020204030203" pitchFamily="34" charset="0"/>
              </a:rPr>
              <a:t>lost profits</a:t>
            </a:r>
            <a:r>
              <a:rPr lang="en-US" sz="1600">
                <a:solidFill>
                  <a:srgbClr val="000000"/>
                </a:solidFill>
                <a:latin typeface="Lato" panose="020F0502020204030203" pitchFamily="34" charset="0"/>
              </a:rPr>
              <a:t> or diminution in value.  ‎</a:t>
            </a:r>
          </a:p>
          <a:p>
            <a:pPr marL="52386" lvl="1" indent="-52386" algn="just" defTabSz="457200">
              <a:lnSpc>
                <a:spcPct val="100000"/>
              </a:lnSpc>
              <a:spcBef>
                <a:spcPts val="0"/>
              </a:spcBef>
              <a:buNone/>
            </a:pPr>
            <a:endParaRPr lang="en-US" sz="1600">
              <a:solidFill>
                <a:srgbClr val="000000"/>
              </a:solidFill>
              <a:latin typeface="Lato" panose="020F0502020204030203" pitchFamily="34" charset="0"/>
            </a:endParaRPr>
          </a:p>
          <a:p>
            <a:pPr marL="52386" lvl="1" indent="-52386" algn="just" defTabSz="457200">
              <a:lnSpc>
                <a:spcPct val="100000"/>
              </a:lnSpc>
              <a:spcBef>
                <a:spcPts val="0"/>
              </a:spcBef>
              <a:buNone/>
            </a:pPr>
            <a:r>
              <a:rPr lang="en-US" sz="1600">
                <a:solidFill>
                  <a:srgbClr val="000000"/>
                </a:solidFill>
                <a:latin typeface="Lato" panose="020F0502020204030203" pitchFamily="34" charset="0"/>
              </a:rPr>
              <a:t>Each party further agrees to defend, indemnify, and hold harmless the other party, ‎its members, shareholders, affiliates, employees, officers, and directors from and against any and ‎all claims, demands, causes of action, fines, penalties, costs and expenses (including attorneys' ‎fees), losses or damages of any kind or character, including the cost of defense thereof and all costs ‎of investigation in connection therewith, </a:t>
            </a:r>
            <a:r>
              <a:rPr lang="en-US" sz="1600" b="1" u="sng">
                <a:solidFill>
                  <a:srgbClr val="000000"/>
                </a:solidFill>
                <a:latin typeface="Lato" panose="020F0502020204030203" pitchFamily="34" charset="0"/>
              </a:rPr>
              <a:t>suffered by any of the foregoing arising out of any ‎violation or breach of any term, representation, covenant, or warranty in this Agreement</a:t>
            </a:r>
            <a:r>
              <a:rPr lang="en-US" sz="1600">
                <a:solidFill>
                  <a:srgbClr val="000000"/>
                </a:solidFill>
                <a:latin typeface="Lato" panose="020F0502020204030203" pitchFamily="34" charset="0"/>
              </a:rPr>
              <a:t>‎</a:t>
            </a:r>
            <a:endParaRPr lang="en-US" sz="1600" dirty="0">
              <a:solidFill>
                <a:srgbClr val="000000"/>
              </a:solidFill>
              <a:latin typeface="Lato" panose="020F0502020204030203" pitchFamily="34" charset="0"/>
            </a:endParaRPr>
          </a:p>
        </p:txBody>
      </p:sp>
      <p:sp>
        <p:nvSpPr>
          <p:cNvPr id="7" name="Rectangle 6"/>
          <p:cNvSpPr/>
          <p:nvPr/>
        </p:nvSpPr>
        <p:spPr>
          <a:xfrm>
            <a:off x="164123" y="1506814"/>
            <a:ext cx="5568462" cy="4362733"/>
          </a:xfrm>
          <a:prstGeom prst="rect">
            <a:avLst/>
          </a:prstGeom>
        </p:spPr>
        <p:txBody>
          <a:bodyPr wrap="square">
            <a:spAutoFit/>
          </a:bodyPr>
          <a:lstStyle/>
          <a:p>
            <a:pPr marL="514350" lvl="0" indent="-514350" defTabSz="685800">
              <a:spcAft>
                <a:spcPts val="900"/>
              </a:spcAft>
              <a:buFont typeface="Arial"/>
              <a:buChar char="•"/>
            </a:pPr>
            <a:r>
              <a:rPr lang="en-US" sz="2000">
                <a:solidFill>
                  <a:srgbClr val="FFFFFF"/>
                </a:solidFill>
                <a:latin typeface="Lato Regular"/>
              </a:rPr>
              <a:t>Limitation of liability clause </a:t>
            </a:r>
          </a:p>
          <a:p>
            <a:pPr marL="514350" lvl="0" indent="-514350" defTabSz="685800">
              <a:spcAft>
                <a:spcPts val="900"/>
              </a:spcAft>
              <a:buFont typeface="Arial"/>
              <a:buChar char="•"/>
            </a:pPr>
            <a:r>
              <a:rPr lang="en-US" sz="2000">
                <a:solidFill>
                  <a:srgbClr val="FFFFFF"/>
                </a:solidFill>
                <a:latin typeface="Lato Regular"/>
              </a:rPr>
              <a:t>Exclude liability for lost profits in the event of a breach</a:t>
            </a:r>
          </a:p>
          <a:p>
            <a:pPr marL="514350" lvl="0" indent="-514350" defTabSz="685800">
              <a:spcAft>
                <a:spcPts val="900"/>
              </a:spcAft>
              <a:buFont typeface="Arial"/>
              <a:buChar char="•"/>
            </a:pPr>
            <a:r>
              <a:rPr lang="en-US" sz="2000">
                <a:solidFill>
                  <a:srgbClr val="FFFFFF"/>
                </a:solidFill>
                <a:latin typeface="Lato Regular"/>
              </a:rPr>
              <a:t>Indemnity obligations to protect against costs incurred if responding to a breach of an NDA/non-competition agreement by teaming partner</a:t>
            </a:r>
          </a:p>
          <a:p>
            <a:pPr marL="514350" lvl="0" indent="-514350" defTabSz="685800">
              <a:spcAft>
                <a:spcPts val="900"/>
              </a:spcAft>
              <a:buFont typeface="Arial"/>
              <a:buChar char="•"/>
            </a:pPr>
            <a:r>
              <a:rPr lang="en-US" sz="2000">
                <a:solidFill>
                  <a:srgbClr val="FFFFFF"/>
                </a:solidFill>
                <a:latin typeface="Lato Regular"/>
              </a:rPr>
              <a:t>Incorporate prior NDA or establish NDA obligations</a:t>
            </a:r>
          </a:p>
          <a:p>
            <a:pPr marL="514350" lvl="0" indent="-514350" defTabSz="685800">
              <a:spcAft>
                <a:spcPts val="900"/>
              </a:spcAft>
              <a:buFont typeface="Arial"/>
              <a:buChar char="•"/>
            </a:pPr>
            <a:r>
              <a:rPr lang="en-US" sz="2000">
                <a:solidFill>
                  <a:srgbClr val="FFFFFF"/>
                </a:solidFill>
                <a:latin typeface="Lato Regular"/>
              </a:rPr>
              <a:t>Choice of law/forum for disputes </a:t>
            </a:r>
          </a:p>
          <a:p>
            <a:pPr marL="514350" lvl="0" indent="-514350" defTabSz="685800">
              <a:spcAft>
                <a:spcPts val="900"/>
              </a:spcAft>
              <a:buFont typeface="Arial"/>
              <a:buChar char="•"/>
            </a:pPr>
            <a:r>
              <a:rPr lang="en-US" sz="2000">
                <a:solidFill>
                  <a:srgbClr val="FFFFFF"/>
                </a:solidFill>
                <a:latin typeface="Lato Regular"/>
              </a:rPr>
              <a:t>Provide for equitable relief – injunctions to enforce NDA and similar terms</a:t>
            </a:r>
            <a:endParaRPr lang="en-US" sz="2000" dirty="0">
              <a:solidFill>
                <a:srgbClr val="FFFFFF"/>
              </a:solidFill>
              <a:latin typeface="Lato Regular"/>
            </a:endParaRPr>
          </a:p>
        </p:txBody>
      </p:sp>
    </p:spTree>
    <p:extLst>
      <p:ext uri="{BB962C8B-B14F-4D97-AF65-F5344CB8AC3E}">
        <p14:creationId xmlns:p14="http://schemas.microsoft.com/office/powerpoint/2010/main" val="17357206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4ACCA4-E3F4-6603-977E-DEF344653640}"/>
              </a:ext>
            </a:extLst>
          </p:cNvPr>
          <p:cNvSpPr>
            <a:spLocks noGrp="1"/>
          </p:cNvSpPr>
          <p:nvPr>
            <p:ph idx="1"/>
          </p:nvPr>
        </p:nvSpPr>
        <p:spPr>
          <a:xfrm>
            <a:off x="751114" y="1840668"/>
            <a:ext cx="10742386" cy="4247327"/>
          </a:xfrm>
        </p:spPr>
        <p:txBody>
          <a:bodyPr>
            <a:normAutofit/>
          </a:bodyPr>
          <a:lstStyle/>
          <a:p>
            <a:r>
              <a:rPr lang="en-US" sz="2400">
                <a:latin typeface="Lato" panose="020F0502020204030203" pitchFamily="34" charset="0"/>
              </a:rPr>
              <a:t>Enter into NDA at the outset.  Teaming Agreement comes next.  </a:t>
            </a:r>
            <a:endParaRPr lang="en-US" sz="2400" smtClean="0">
              <a:latin typeface="Lato" panose="020F0502020204030203" pitchFamily="34" charset="0"/>
            </a:endParaRPr>
          </a:p>
          <a:p>
            <a:endParaRPr lang="en-US" sz="2400">
              <a:latin typeface="Lato" panose="020F0502020204030203" pitchFamily="34" charset="0"/>
            </a:endParaRPr>
          </a:p>
          <a:p>
            <a:r>
              <a:rPr lang="en-US" sz="2400">
                <a:latin typeface="Lato" panose="020F0502020204030203" pitchFamily="34" charset="0"/>
              </a:rPr>
              <a:t>Enter into the Teaming Agreement before starting on your proposal and certainly before the contract is </a:t>
            </a:r>
            <a:r>
              <a:rPr lang="en-US" sz="2400" smtClean="0">
                <a:latin typeface="Lato" panose="020F0502020204030203" pitchFamily="34" charset="0"/>
              </a:rPr>
              <a:t>awarded</a:t>
            </a:r>
          </a:p>
          <a:p>
            <a:endParaRPr lang="en-US" sz="2400">
              <a:latin typeface="Lato" panose="020F0502020204030203" pitchFamily="34" charset="0"/>
            </a:endParaRPr>
          </a:p>
          <a:p>
            <a:r>
              <a:rPr lang="en-US" sz="2400">
                <a:latin typeface="Lato" panose="020F0502020204030203" pitchFamily="34" charset="0"/>
              </a:rPr>
              <a:t>Lock in each party to the relationship and define their respective </a:t>
            </a:r>
            <a:r>
              <a:rPr lang="en-US" sz="2400" smtClean="0">
                <a:latin typeface="Lato" panose="020F0502020204030203" pitchFamily="34" charset="0"/>
              </a:rPr>
              <a:t>roles</a:t>
            </a:r>
          </a:p>
          <a:p>
            <a:endParaRPr lang="en-US" sz="2400">
              <a:latin typeface="Lato" panose="020F0502020204030203" pitchFamily="34" charset="0"/>
            </a:endParaRPr>
          </a:p>
          <a:p>
            <a:r>
              <a:rPr lang="en-US" sz="2400">
                <a:latin typeface="Lato" panose="020F0502020204030203" pitchFamily="34" charset="0"/>
              </a:rPr>
              <a:t>Read and understand the agreement! </a:t>
            </a:r>
            <a:endParaRPr lang="en-US" sz="2400" smtClean="0">
              <a:latin typeface="Lato" panose="020F0502020204030203" pitchFamily="34" charset="0"/>
            </a:endParaRPr>
          </a:p>
          <a:p>
            <a:pPr lvl="1"/>
            <a:r>
              <a:rPr lang="en-US" sz="2000" smtClean="0">
                <a:latin typeface="Lato" panose="020F0502020204030203" pitchFamily="34" charset="0"/>
              </a:rPr>
              <a:t>What does workshare actually mean – how do you measure and enforce it; is it definite; what happens if you don’t meet it and run into limitations on subcontracting issues</a:t>
            </a:r>
            <a:endParaRPr lang="en-US" sz="2000">
              <a:latin typeface="Lato" panose="020F0502020204030203" pitchFamily="34" charset="0"/>
            </a:endParaRPr>
          </a:p>
          <a:p>
            <a:endParaRPr lang="en-US" sz="3600"/>
          </a:p>
        </p:txBody>
      </p:sp>
      <p:sp>
        <p:nvSpPr>
          <p:cNvPr id="3" name="Title 2">
            <a:extLst>
              <a:ext uri="{FF2B5EF4-FFF2-40B4-BE49-F238E27FC236}">
                <a16:creationId xmlns:a16="http://schemas.microsoft.com/office/drawing/2014/main" id="{FBBF2038-F633-D676-9B9E-DC763BFF9FF7}"/>
              </a:ext>
            </a:extLst>
          </p:cNvPr>
          <p:cNvSpPr>
            <a:spLocks noGrp="1"/>
          </p:cNvSpPr>
          <p:nvPr>
            <p:ph type="ctrTitle"/>
          </p:nvPr>
        </p:nvSpPr>
        <p:spPr/>
        <p:txBody>
          <a:bodyPr/>
          <a:lstStyle/>
          <a:p>
            <a:r>
              <a:rPr lang="en-US" sz="3600"/>
              <a:t>PITFALLS – GENERAL</a:t>
            </a:r>
          </a:p>
        </p:txBody>
      </p:sp>
    </p:spTree>
    <p:extLst>
      <p:ext uri="{BB962C8B-B14F-4D97-AF65-F5344CB8AC3E}">
        <p14:creationId xmlns:p14="http://schemas.microsoft.com/office/powerpoint/2010/main" val="16450111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4ACCA4-E3F4-6603-977E-DEF344653640}"/>
              </a:ext>
            </a:extLst>
          </p:cNvPr>
          <p:cNvSpPr>
            <a:spLocks noGrp="1"/>
          </p:cNvSpPr>
          <p:nvPr>
            <p:ph idx="1"/>
          </p:nvPr>
        </p:nvSpPr>
        <p:spPr>
          <a:xfrm>
            <a:off x="751114" y="1840667"/>
            <a:ext cx="10742386" cy="4247327"/>
          </a:xfrm>
        </p:spPr>
        <p:txBody>
          <a:bodyPr>
            <a:normAutofit/>
          </a:bodyPr>
          <a:lstStyle/>
          <a:p>
            <a:r>
              <a:rPr lang="en-US" sz="2400">
                <a:latin typeface="Lato" panose="020F0502020204030203" pitchFamily="34" charset="0"/>
              </a:rPr>
              <a:t>Find a good teaming partner - former project manager, SMEs, or former employee of incumbent with knowledge of the project and its operations </a:t>
            </a:r>
            <a:endParaRPr lang="en-US" sz="2400" smtClean="0">
              <a:latin typeface="Lato" panose="020F0502020204030203" pitchFamily="34" charset="0"/>
            </a:endParaRPr>
          </a:p>
          <a:p>
            <a:endParaRPr lang="en-US" sz="2400">
              <a:latin typeface="Lato" panose="020F0502020204030203" pitchFamily="34" charset="0"/>
            </a:endParaRPr>
          </a:p>
          <a:p>
            <a:r>
              <a:rPr lang="en-US" sz="2400">
                <a:latin typeface="Lato" panose="020F0502020204030203" pitchFamily="34" charset="0"/>
              </a:rPr>
              <a:t>Sign teaming agreement and work on proposal and pricing using their information </a:t>
            </a:r>
            <a:endParaRPr lang="en-US" sz="2400" smtClean="0">
              <a:latin typeface="Lato" panose="020F0502020204030203" pitchFamily="34" charset="0"/>
            </a:endParaRPr>
          </a:p>
          <a:p>
            <a:endParaRPr lang="en-US" sz="2400">
              <a:latin typeface="Lato" panose="020F0502020204030203" pitchFamily="34" charset="0"/>
            </a:endParaRPr>
          </a:p>
          <a:p>
            <a:r>
              <a:rPr lang="en-US" sz="2400">
                <a:latin typeface="Lato" panose="020F0502020204030203" pitchFamily="34" charset="0"/>
              </a:rPr>
              <a:t>Receive a cease and desist letter from former employer alleging that the former employee is subject to/breaching an NDA or non-competition agreement </a:t>
            </a:r>
          </a:p>
          <a:p>
            <a:pPr marL="0" indent="0">
              <a:buNone/>
            </a:pPr>
            <a:endParaRPr lang="en-US" sz="3600"/>
          </a:p>
        </p:txBody>
      </p:sp>
      <p:sp>
        <p:nvSpPr>
          <p:cNvPr id="3" name="Title 2">
            <a:extLst>
              <a:ext uri="{FF2B5EF4-FFF2-40B4-BE49-F238E27FC236}">
                <a16:creationId xmlns:a16="http://schemas.microsoft.com/office/drawing/2014/main" id="{FBBF2038-F633-D676-9B9E-DC763BFF9FF7}"/>
              </a:ext>
            </a:extLst>
          </p:cNvPr>
          <p:cNvSpPr>
            <a:spLocks noGrp="1"/>
          </p:cNvSpPr>
          <p:nvPr>
            <p:ph type="ctrTitle"/>
          </p:nvPr>
        </p:nvSpPr>
        <p:spPr>
          <a:xfrm>
            <a:off x="349136" y="735244"/>
            <a:ext cx="7223760" cy="582385"/>
          </a:xfrm>
        </p:spPr>
        <p:txBody>
          <a:bodyPr/>
          <a:lstStyle/>
          <a:p>
            <a:r>
              <a:rPr lang="en-US" sz="2800"/>
              <a:t>PITFALLS – NON-DISCLOSURE/NON-COMPETITION AGREEMENT </a:t>
            </a:r>
          </a:p>
        </p:txBody>
      </p:sp>
    </p:spTree>
    <p:extLst>
      <p:ext uri="{BB962C8B-B14F-4D97-AF65-F5344CB8AC3E}">
        <p14:creationId xmlns:p14="http://schemas.microsoft.com/office/powerpoint/2010/main" val="17053492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4ACCA4-E3F4-6603-977E-DEF344653640}"/>
              </a:ext>
            </a:extLst>
          </p:cNvPr>
          <p:cNvSpPr>
            <a:spLocks noGrp="1"/>
          </p:cNvSpPr>
          <p:nvPr>
            <p:ph idx="1"/>
          </p:nvPr>
        </p:nvSpPr>
        <p:spPr>
          <a:xfrm>
            <a:off x="634736" y="1669486"/>
            <a:ext cx="10742386" cy="4247327"/>
          </a:xfrm>
        </p:spPr>
        <p:txBody>
          <a:bodyPr>
            <a:normAutofit/>
          </a:bodyPr>
          <a:lstStyle/>
          <a:p>
            <a:pPr marL="514350" lvl="0" indent="-514350" defTabSz="685800">
              <a:lnSpc>
                <a:spcPct val="100000"/>
              </a:lnSpc>
              <a:spcBef>
                <a:spcPts val="0"/>
              </a:spcBef>
              <a:spcAft>
                <a:spcPts val="900"/>
              </a:spcAft>
              <a:buFont typeface="Arial"/>
              <a:buChar char="•"/>
            </a:pPr>
            <a:r>
              <a:rPr lang="en-US" sz="2400">
                <a:solidFill>
                  <a:srgbClr val="3E5162"/>
                </a:solidFill>
                <a:latin typeface="Lato Regular"/>
                <a:ea typeface="+mn-ea"/>
              </a:rPr>
              <a:t>Teaming agreement specifies 51/49 split of the work </a:t>
            </a:r>
            <a:endParaRPr lang="en-US" sz="2400" smtClean="0">
              <a:solidFill>
                <a:srgbClr val="3E5162"/>
              </a:solidFill>
              <a:latin typeface="Lato Regular"/>
              <a:ea typeface="+mn-ea"/>
            </a:endParaRPr>
          </a:p>
          <a:p>
            <a:pPr marL="514350" lvl="0" indent="-514350" defTabSz="685800">
              <a:lnSpc>
                <a:spcPct val="100000"/>
              </a:lnSpc>
              <a:spcBef>
                <a:spcPts val="0"/>
              </a:spcBef>
              <a:spcAft>
                <a:spcPts val="900"/>
              </a:spcAft>
              <a:buFont typeface="Arial"/>
              <a:buChar char="•"/>
            </a:pPr>
            <a:r>
              <a:rPr lang="en-US" sz="2400" smtClean="0">
                <a:solidFill>
                  <a:srgbClr val="3E5162"/>
                </a:solidFill>
                <a:latin typeface="Lato Regular"/>
                <a:ea typeface="+mn-ea"/>
              </a:rPr>
              <a:t>Teaming </a:t>
            </a:r>
            <a:r>
              <a:rPr lang="en-US" sz="2400">
                <a:solidFill>
                  <a:srgbClr val="3E5162"/>
                </a:solidFill>
                <a:latin typeface="Lato Regular"/>
                <a:ea typeface="+mn-ea"/>
              </a:rPr>
              <a:t>agreement states that if contract was awarded to prime, the parties would have 60 days to negotiate a subcontract</a:t>
            </a:r>
            <a:r>
              <a:rPr lang="en-US" sz="2400" smtClean="0">
                <a:solidFill>
                  <a:srgbClr val="3E5162"/>
                </a:solidFill>
                <a:latin typeface="Lato Regular"/>
                <a:ea typeface="+mn-ea"/>
              </a:rPr>
              <a:t>.</a:t>
            </a:r>
          </a:p>
          <a:p>
            <a:pPr marL="514350" lvl="0" indent="-514350" defTabSz="685800">
              <a:lnSpc>
                <a:spcPct val="100000"/>
              </a:lnSpc>
              <a:spcBef>
                <a:spcPts val="0"/>
              </a:spcBef>
              <a:spcAft>
                <a:spcPts val="900"/>
              </a:spcAft>
              <a:buFont typeface="Arial"/>
              <a:buChar char="•"/>
            </a:pPr>
            <a:r>
              <a:rPr lang="en-US" sz="2400" smtClean="0">
                <a:solidFill>
                  <a:srgbClr val="3E5162"/>
                </a:solidFill>
                <a:latin typeface="Lato Regular"/>
                <a:ea typeface="+mn-ea"/>
              </a:rPr>
              <a:t>Prime </a:t>
            </a:r>
            <a:r>
              <a:rPr lang="en-US" sz="2400">
                <a:solidFill>
                  <a:srgbClr val="3E5162"/>
                </a:solidFill>
                <a:latin typeface="Lato Regular"/>
                <a:ea typeface="+mn-ea"/>
              </a:rPr>
              <a:t>is awarded the contract but did not reach agreement with subcontractor within 60 days </a:t>
            </a:r>
            <a:endParaRPr lang="en-US" sz="2400" smtClean="0">
              <a:solidFill>
                <a:srgbClr val="3E5162"/>
              </a:solidFill>
              <a:latin typeface="Lato Regular"/>
              <a:ea typeface="+mn-ea"/>
            </a:endParaRPr>
          </a:p>
          <a:p>
            <a:pPr marL="514350" lvl="0" indent="-514350" defTabSz="685800">
              <a:lnSpc>
                <a:spcPct val="100000"/>
              </a:lnSpc>
              <a:spcBef>
                <a:spcPts val="0"/>
              </a:spcBef>
              <a:spcAft>
                <a:spcPts val="900"/>
              </a:spcAft>
              <a:buFont typeface="Arial"/>
              <a:buChar char="•"/>
            </a:pPr>
            <a:r>
              <a:rPr lang="en-US" sz="2400" smtClean="0">
                <a:solidFill>
                  <a:srgbClr val="3E5162"/>
                </a:solidFill>
                <a:latin typeface="Lato Regular"/>
                <a:ea typeface="+mn-ea"/>
              </a:rPr>
              <a:t>Prime </a:t>
            </a:r>
            <a:r>
              <a:rPr lang="en-US" sz="2400">
                <a:solidFill>
                  <a:srgbClr val="3E5162"/>
                </a:solidFill>
                <a:latin typeface="Lato Regular"/>
                <a:ea typeface="+mn-ea"/>
              </a:rPr>
              <a:t>awarded subcontractor’s scope of work to third </a:t>
            </a:r>
            <a:r>
              <a:rPr lang="en-US" sz="2400" smtClean="0">
                <a:solidFill>
                  <a:srgbClr val="3E5162"/>
                </a:solidFill>
                <a:latin typeface="Lato Regular"/>
                <a:ea typeface="+mn-ea"/>
              </a:rPr>
              <a:t>party</a:t>
            </a:r>
          </a:p>
          <a:p>
            <a:pPr marL="514350" lvl="0" indent="-514350" defTabSz="685800">
              <a:lnSpc>
                <a:spcPct val="100000"/>
              </a:lnSpc>
              <a:spcBef>
                <a:spcPts val="0"/>
              </a:spcBef>
              <a:spcAft>
                <a:spcPts val="900"/>
              </a:spcAft>
              <a:buFont typeface="Arial"/>
              <a:buChar char="•"/>
            </a:pPr>
            <a:r>
              <a:rPr lang="en-US" sz="2400" smtClean="0">
                <a:solidFill>
                  <a:srgbClr val="3E5162"/>
                </a:solidFill>
                <a:latin typeface="Lato Regular"/>
                <a:ea typeface="+mn-ea"/>
              </a:rPr>
              <a:t>Subcontractor </a:t>
            </a:r>
            <a:r>
              <a:rPr lang="en-US" sz="2400">
                <a:solidFill>
                  <a:srgbClr val="3E5162"/>
                </a:solidFill>
                <a:latin typeface="Lato Regular"/>
                <a:ea typeface="+mn-ea"/>
              </a:rPr>
              <a:t>sues for breach of teaming agreement </a:t>
            </a:r>
            <a:endParaRPr lang="en-US" sz="2400" smtClean="0">
              <a:solidFill>
                <a:srgbClr val="3E5162"/>
              </a:solidFill>
              <a:latin typeface="Lato Regular"/>
              <a:ea typeface="+mn-ea"/>
            </a:endParaRPr>
          </a:p>
          <a:p>
            <a:pPr marL="514350" lvl="0" indent="-514350" defTabSz="685800">
              <a:lnSpc>
                <a:spcPct val="100000"/>
              </a:lnSpc>
              <a:spcBef>
                <a:spcPts val="0"/>
              </a:spcBef>
              <a:spcAft>
                <a:spcPts val="900"/>
              </a:spcAft>
              <a:buFont typeface="Arial"/>
              <a:buChar char="•"/>
            </a:pPr>
            <a:r>
              <a:rPr lang="en-US" sz="2400" smtClean="0">
                <a:solidFill>
                  <a:srgbClr val="3E5162"/>
                </a:solidFill>
                <a:latin typeface="Lato Regular"/>
                <a:ea typeface="+mn-ea"/>
              </a:rPr>
              <a:t>Teaming </a:t>
            </a:r>
            <a:r>
              <a:rPr lang="en-US" sz="2400">
                <a:solidFill>
                  <a:srgbClr val="3E5162"/>
                </a:solidFill>
                <a:latin typeface="Lato Regular"/>
                <a:ea typeface="+mn-ea"/>
              </a:rPr>
              <a:t>agreement found to be an unenforceable agreement to agree and subcontractor loses </a:t>
            </a:r>
          </a:p>
          <a:p>
            <a:pPr marL="0" indent="0">
              <a:buNone/>
            </a:pPr>
            <a:endParaRPr lang="en-US" sz="3600"/>
          </a:p>
        </p:txBody>
      </p:sp>
      <p:sp>
        <p:nvSpPr>
          <p:cNvPr id="3" name="Title 2">
            <a:extLst>
              <a:ext uri="{FF2B5EF4-FFF2-40B4-BE49-F238E27FC236}">
                <a16:creationId xmlns:a16="http://schemas.microsoft.com/office/drawing/2014/main" id="{FBBF2038-F633-D676-9B9E-DC763BFF9FF7}"/>
              </a:ext>
            </a:extLst>
          </p:cNvPr>
          <p:cNvSpPr>
            <a:spLocks noGrp="1"/>
          </p:cNvSpPr>
          <p:nvPr>
            <p:ph type="ctrTitle"/>
          </p:nvPr>
        </p:nvSpPr>
        <p:spPr>
          <a:xfrm>
            <a:off x="349136" y="735244"/>
            <a:ext cx="7223760" cy="582385"/>
          </a:xfrm>
        </p:spPr>
        <p:txBody>
          <a:bodyPr/>
          <a:lstStyle/>
          <a:p>
            <a:r>
              <a:rPr lang="en-US" sz="2800"/>
              <a:t>PITFALLS – INABILITY TO AGREE ON TERMS OF SUBCONTRACT</a:t>
            </a:r>
          </a:p>
        </p:txBody>
      </p:sp>
    </p:spTree>
    <p:extLst>
      <p:ext uri="{BB962C8B-B14F-4D97-AF65-F5344CB8AC3E}">
        <p14:creationId xmlns:p14="http://schemas.microsoft.com/office/powerpoint/2010/main" val="4723282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4ACCA4-E3F4-6603-977E-DEF344653640}"/>
              </a:ext>
            </a:extLst>
          </p:cNvPr>
          <p:cNvSpPr>
            <a:spLocks noGrp="1"/>
          </p:cNvSpPr>
          <p:nvPr>
            <p:ph idx="1"/>
          </p:nvPr>
        </p:nvSpPr>
        <p:spPr>
          <a:xfrm>
            <a:off x="634736" y="1669486"/>
            <a:ext cx="10742386" cy="4247327"/>
          </a:xfrm>
        </p:spPr>
        <p:txBody>
          <a:bodyPr>
            <a:normAutofit/>
          </a:bodyPr>
          <a:lstStyle/>
          <a:p>
            <a:pPr marL="514350" lvl="0" indent="-514350" defTabSz="685800">
              <a:lnSpc>
                <a:spcPct val="100000"/>
              </a:lnSpc>
              <a:spcBef>
                <a:spcPts val="0"/>
              </a:spcBef>
              <a:spcAft>
                <a:spcPts val="900"/>
              </a:spcAft>
              <a:buFont typeface="Arial"/>
              <a:buChar char="•"/>
            </a:pPr>
            <a:r>
              <a:rPr lang="en-US" sz="2000">
                <a:solidFill>
                  <a:srgbClr val="3E5162"/>
                </a:solidFill>
                <a:latin typeface="Lato Regular"/>
                <a:ea typeface="+mn-ea"/>
              </a:rPr>
              <a:t>Sign teaming agreement with partner under IDIQ/MAC contract </a:t>
            </a:r>
            <a:endParaRPr lang="en-US" sz="2000" smtClean="0">
              <a:solidFill>
                <a:srgbClr val="3E5162"/>
              </a:solidFill>
              <a:latin typeface="Lato Regular"/>
              <a:ea typeface="+mn-ea"/>
            </a:endParaRPr>
          </a:p>
          <a:p>
            <a:pPr marL="514350" lvl="0" indent="-514350" defTabSz="685800">
              <a:lnSpc>
                <a:spcPct val="100000"/>
              </a:lnSpc>
              <a:spcBef>
                <a:spcPts val="0"/>
              </a:spcBef>
              <a:spcAft>
                <a:spcPts val="900"/>
              </a:spcAft>
              <a:buFont typeface="Arial"/>
              <a:buChar char="•"/>
            </a:pPr>
            <a:r>
              <a:rPr lang="en-US" sz="2000" smtClean="0">
                <a:solidFill>
                  <a:srgbClr val="3E5162"/>
                </a:solidFill>
                <a:latin typeface="Lato Regular"/>
                <a:ea typeface="+mn-ea"/>
              </a:rPr>
              <a:t>Original </a:t>
            </a:r>
            <a:r>
              <a:rPr lang="en-US" sz="2000">
                <a:solidFill>
                  <a:srgbClr val="3E5162"/>
                </a:solidFill>
                <a:latin typeface="Lato Regular"/>
                <a:ea typeface="+mn-ea"/>
              </a:rPr>
              <a:t>intent is to go after one task order but teaming agreement refers to opportunities under IDIQ/MAC contract generally and is exclusive </a:t>
            </a:r>
            <a:endParaRPr lang="en-US" sz="2000" smtClean="0">
              <a:solidFill>
                <a:srgbClr val="3E5162"/>
              </a:solidFill>
              <a:latin typeface="Lato Regular"/>
              <a:ea typeface="+mn-ea"/>
            </a:endParaRPr>
          </a:p>
          <a:p>
            <a:pPr marL="514350" lvl="0" indent="-514350" defTabSz="685800">
              <a:lnSpc>
                <a:spcPct val="100000"/>
              </a:lnSpc>
              <a:spcBef>
                <a:spcPts val="0"/>
              </a:spcBef>
              <a:spcAft>
                <a:spcPts val="900"/>
              </a:spcAft>
              <a:buFont typeface="Arial"/>
              <a:buChar char="•"/>
            </a:pPr>
            <a:r>
              <a:rPr lang="en-US" sz="2000" smtClean="0">
                <a:solidFill>
                  <a:srgbClr val="3E5162"/>
                </a:solidFill>
                <a:latin typeface="Lato Regular"/>
                <a:ea typeface="+mn-ea"/>
              </a:rPr>
              <a:t>Initial </a:t>
            </a:r>
            <a:r>
              <a:rPr lang="en-US" sz="2000">
                <a:solidFill>
                  <a:srgbClr val="3E5162"/>
                </a:solidFill>
                <a:latin typeface="Lato Regular"/>
                <a:ea typeface="+mn-ea"/>
              </a:rPr>
              <a:t>contract does not go great, and you want to use a different partner for new task order </a:t>
            </a:r>
            <a:r>
              <a:rPr lang="en-US" sz="2000" smtClean="0">
                <a:solidFill>
                  <a:srgbClr val="3E5162"/>
                </a:solidFill>
                <a:latin typeface="Lato Regular"/>
                <a:ea typeface="+mn-ea"/>
              </a:rPr>
              <a:t>opportunity</a:t>
            </a:r>
          </a:p>
          <a:p>
            <a:pPr marL="514350" lvl="0" indent="-514350" defTabSz="685800">
              <a:lnSpc>
                <a:spcPct val="100000"/>
              </a:lnSpc>
              <a:spcBef>
                <a:spcPts val="0"/>
              </a:spcBef>
              <a:spcAft>
                <a:spcPts val="900"/>
              </a:spcAft>
              <a:buFont typeface="Arial"/>
              <a:buChar char="•"/>
            </a:pPr>
            <a:r>
              <a:rPr lang="en-US" sz="2000" smtClean="0">
                <a:solidFill>
                  <a:srgbClr val="3E5162"/>
                </a:solidFill>
                <a:latin typeface="Lato Regular"/>
                <a:ea typeface="+mn-ea"/>
              </a:rPr>
              <a:t>Demand </a:t>
            </a:r>
            <a:r>
              <a:rPr lang="en-US" sz="2000">
                <a:solidFill>
                  <a:srgbClr val="3E5162"/>
                </a:solidFill>
                <a:latin typeface="Lato Regular"/>
                <a:ea typeface="+mn-ea"/>
              </a:rPr>
              <a:t>letter from existing partner alleging exclusivity in terms of all opportunities under </a:t>
            </a:r>
            <a:r>
              <a:rPr lang="en-US" sz="2000" smtClean="0">
                <a:solidFill>
                  <a:srgbClr val="3E5162"/>
                </a:solidFill>
                <a:latin typeface="Lato Regular"/>
                <a:ea typeface="+mn-ea"/>
              </a:rPr>
              <a:t>IDIQ/MAC</a:t>
            </a:r>
          </a:p>
          <a:p>
            <a:pPr marL="514350" lvl="0" indent="-514350" defTabSz="685800">
              <a:lnSpc>
                <a:spcPct val="100000"/>
              </a:lnSpc>
              <a:spcBef>
                <a:spcPts val="0"/>
              </a:spcBef>
              <a:spcAft>
                <a:spcPts val="900"/>
              </a:spcAft>
              <a:buFont typeface="Arial"/>
              <a:buChar char="•"/>
            </a:pPr>
            <a:r>
              <a:rPr lang="en-US" sz="2000" smtClean="0">
                <a:solidFill>
                  <a:srgbClr val="3E5162"/>
                </a:solidFill>
                <a:latin typeface="Lato Regular"/>
                <a:ea typeface="+mn-ea"/>
              </a:rPr>
              <a:t>Prime </a:t>
            </a:r>
            <a:r>
              <a:rPr lang="en-US" sz="2000">
                <a:solidFill>
                  <a:srgbClr val="3E5162"/>
                </a:solidFill>
                <a:latin typeface="Lato Regular"/>
                <a:ea typeface="+mn-ea"/>
              </a:rPr>
              <a:t>is forced to either (1) not seek any new work under the IDIQ, (2) engage in litigation with former partner, or (3) contract with someone that they do not have confidence in</a:t>
            </a:r>
          </a:p>
          <a:p>
            <a:pPr marL="0" indent="0">
              <a:buNone/>
            </a:pPr>
            <a:endParaRPr lang="en-US" sz="3200"/>
          </a:p>
        </p:txBody>
      </p:sp>
      <p:sp>
        <p:nvSpPr>
          <p:cNvPr id="3" name="Title 2">
            <a:extLst>
              <a:ext uri="{FF2B5EF4-FFF2-40B4-BE49-F238E27FC236}">
                <a16:creationId xmlns:a16="http://schemas.microsoft.com/office/drawing/2014/main" id="{FBBF2038-F633-D676-9B9E-DC763BFF9FF7}"/>
              </a:ext>
            </a:extLst>
          </p:cNvPr>
          <p:cNvSpPr>
            <a:spLocks noGrp="1"/>
          </p:cNvSpPr>
          <p:nvPr>
            <p:ph type="ctrTitle"/>
          </p:nvPr>
        </p:nvSpPr>
        <p:spPr>
          <a:xfrm>
            <a:off x="349136" y="735244"/>
            <a:ext cx="7223760" cy="582385"/>
          </a:xfrm>
        </p:spPr>
        <p:txBody>
          <a:bodyPr/>
          <a:lstStyle/>
          <a:p>
            <a:r>
              <a:rPr lang="en-US" sz="2800"/>
              <a:t>PITFALLS – OVERLY EXPANSIVE SCOPE OF TEAMING AGREEMENT </a:t>
            </a:r>
          </a:p>
        </p:txBody>
      </p:sp>
    </p:spTree>
    <p:extLst>
      <p:ext uri="{BB962C8B-B14F-4D97-AF65-F5344CB8AC3E}">
        <p14:creationId xmlns:p14="http://schemas.microsoft.com/office/powerpoint/2010/main" val="36014011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4ACCA4-E3F4-6603-977E-DEF344653640}"/>
              </a:ext>
            </a:extLst>
          </p:cNvPr>
          <p:cNvSpPr>
            <a:spLocks noGrp="1"/>
          </p:cNvSpPr>
          <p:nvPr>
            <p:ph idx="1"/>
          </p:nvPr>
        </p:nvSpPr>
        <p:spPr>
          <a:xfrm>
            <a:off x="634736" y="1669486"/>
            <a:ext cx="10742386" cy="4247327"/>
          </a:xfrm>
        </p:spPr>
        <p:txBody>
          <a:bodyPr>
            <a:normAutofit/>
          </a:bodyPr>
          <a:lstStyle/>
          <a:p>
            <a:pPr marL="514350" lvl="0" indent="-514350" defTabSz="685800">
              <a:lnSpc>
                <a:spcPct val="100000"/>
              </a:lnSpc>
              <a:spcBef>
                <a:spcPts val="0"/>
              </a:spcBef>
              <a:spcAft>
                <a:spcPts val="900"/>
              </a:spcAft>
              <a:buFont typeface="Arial"/>
              <a:buChar char="•"/>
            </a:pPr>
            <a:r>
              <a:rPr lang="en-US" sz="2400">
                <a:solidFill>
                  <a:srgbClr val="3E5162"/>
                </a:solidFill>
                <a:latin typeface="Lato Regular"/>
                <a:ea typeface="+mn-ea"/>
              </a:rPr>
              <a:t>Teaming agreement refers to scope of work but contains no guarantees </a:t>
            </a:r>
            <a:endParaRPr lang="en-US" sz="2400" smtClean="0">
              <a:solidFill>
                <a:srgbClr val="3E5162"/>
              </a:solidFill>
              <a:latin typeface="Lato Regular"/>
              <a:ea typeface="+mn-ea"/>
            </a:endParaRPr>
          </a:p>
          <a:p>
            <a:pPr marL="514350" lvl="0" indent="-514350" defTabSz="685800">
              <a:lnSpc>
                <a:spcPct val="100000"/>
              </a:lnSpc>
              <a:spcBef>
                <a:spcPts val="0"/>
              </a:spcBef>
              <a:spcAft>
                <a:spcPts val="900"/>
              </a:spcAft>
              <a:buFont typeface="Arial"/>
              <a:buChar char="•"/>
            </a:pPr>
            <a:r>
              <a:rPr lang="en-US" sz="2400" smtClean="0">
                <a:solidFill>
                  <a:srgbClr val="3E5162"/>
                </a:solidFill>
                <a:latin typeface="Lato Regular"/>
                <a:ea typeface="+mn-ea"/>
              </a:rPr>
              <a:t>Prime </a:t>
            </a:r>
            <a:r>
              <a:rPr lang="en-US" sz="2400">
                <a:solidFill>
                  <a:srgbClr val="3E5162"/>
                </a:solidFill>
                <a:latin typeface="Lato Regular"/>
                <a:ea typeface="+mn-ea"/>
              </a:rPr>
              <a:t>contractor wins the contract and when negotiating awards you the stated portion of work </a:t>
            </a:r>
            <a:endParaRPr lang="en-US" sz="2400" smtClean="0">
              <a:solidFill>
                <a:srgbClr val="3E5162"/>
              </a:solidFill>
              <a:latin typeface="Lato Regular"/>
              <a:ea typeface="+mn-ea"/>
            </a:endParaRPr>
          </a:p>
          <a:p>
            <a:pPr marL="514350" lvl="0" indent="-514350" defTabSz="685800">
              <a:lnSpc>
                <a:spcPct val="100000"/>
              </a:lnSpc>
              <a:spcBef>
                <a:spcPts val="0"/>
              </a:spcBef>
              <a:spcAft>
                <a:spcPts val="900"/>
              </a:spcAft>
              <a:buFont typeface="Arial"/>
              <a:buChar char="•"/>
            </a:pPr>
            <a:r>
              <a:rPr lang="en-US" sz="2400" smtClean="0">
                <a:solidFill>
                  <a:srgbClr val="3E5162"/>
                </a:solidFill>
                <a:latin typeface="Lato Regular"/>
                <a:ea typeface="+mn-ea"/>
              </a:rPr>
              <a:t>As </a:t>
            </a:r>
            <a:r>
              <a:rPr lang="en-US" sz="2400">
                <a:solidFill>
                  <a:srgbClr val="3E5162"/>
                </a:solidFill>
                <a:latin typeface="Lato Regular"/>
                <a:ea typeface="+mn-ea"/>
              </a:rPr>
              <a:t>contract expands, prime contractor takes all of the new work for their own </a:t>
            </a:r>
            <a:endParaRPr lang="en-US" sz="2400" smtClean="0">
              <a:solidFill>
                <a:srgbClr val="3E5162"/>
              </a:solidFill>
              <a:latin typeface="Lato Regular"/>
              <a:ea typeface="+mn-ea"/>
            </a:endParaRPr>
          </a:p>
          <a:p>
            <a:pPr marL="514350" lvl="0" indent="-514350" defTabSz="685800">
              <a:lnSpc>
                <a:spcPct val="100000"/>
              </a:lnSpc>
              <a:spcBef>
                <a:spcPts val="0"/>
              </a:spcBef>
              <a:spcAft>
                <a:spcPts val="900"/>
              </a:spcAft>
              <a:buFont typeface="Arial"/>
              <a:buChar char="•"/>
            </a:pPr>
            <a:r>
              <a:rPr lang="en-US" sz="2400" smtClean="0">
                <a:solidFill>
                  <a:srgbClr val="3E5162"/>
                </a:solidFill>
                <a:latin typeface="Lato Regular"/>
                <a:ea typeface="+mn-ea"/>
              </a:rPr>
              <a:t>Your </a:t>
            </a:r>
            <a:r>
              <a:rPr lang="en-US" sz="2400">
                <a:solidFill>
                  <a:srgbClr val="3E5162"/>
                </a:solidFill>
                <a:latin typeface="Lato Regular"/>
                <a:ea typeface="+mn-ea"/>
              </a:rPr>
              <a:t>total percentage of the contract revenue decreases even as your number of positions remains the same </a:t>
            </a:r>
          </a:p>
          <a:p>
            <a:pPr marL="0" indent="0">
              <a:buNone/>
            </a:pPr>
            <a:endParaRPr lang="en-US" sz="3600"/>
          </a:p>
        </p:txBody>
      </p:sp>
      <p:sp>
        <p:nvSpPr>
          <p:cNvPr id="3" name="Title 2">
            <a:extLst>
              <a:ext uri="{FF2B5EF4-FFF2-40B4-BE49-F238E27FC236}">
                <a16:creationId xmlns:a16="http://schemas.microsoft.com/office/drawing/2014/main" id="{FBBF2038-F633-D676-9B9E-DC763BFF9FF7}"/>
              </a:ext>
            </a:extLst>
          </p:cNvPr>
          <p:cNvSpPr>
            <a:spLocks noGrp="1"/>
          </p:cNvSpPr>
          <p:nvPr>
            <p:ph type="ctrTitle"/>
          </p:nvPr>
        </p:nvSpPr>
        <p:spPr>
          <a:xfrm>
            <a:off x="349136" y="735244"/>
            <a:ext cx="7223760" cy="582385"/>
          </a:xfrm>
        </p:spPr>
        <p:txBody>
          <a:bodyPr/>
          <a:lstStyle/>
          <a:p>
            <a:r>
              <a:rPr lang="en-US" sz="2800"/>
              <a:t>PITFALLS – SCOPE OF WORK</a:t>
            </a:r>
          </a:p>
        </p:txBody>
      </p:sp>
    </p:spTree>
    <p:extLst>
      <p:ext uri="{BB962C8B-B14F-4D97-AF65-F5344CB8AC3E}">
        <p14:creationId xmlns:p14="http://schemas.microsoft.com/office/powerpoint/2010/main" val="24196536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4ACCA4-E3F4-6603-977E-DEF344653640}"/>
              </a:ext>
            </a:extLst>
          </p:cNvPr>
          <p:cNvSpPr>
            <a:spLocks noGrp="1"/>
          </p:cNvSpPr>
          <p:nvPr>
            <p:ph idx="1"/>
          </p:nvPr>
        </p:nvSpPr>
        <p:spPr>
          <a:xfrm>
            <a:off x="634736" y="1669486"/>
            <a:ext cx="10742386" cy="4247327"/>
          </a:xfrm>
        </p:spPr>
        <p:txBody>
          <a:bodyPr>
            <a:normAutofit/>
          </a:bodyPr>
          <a:lstStyle/>
          <a:p>
            <a:pPr marL="514350" lvl="0" indent="-514350" defTabSz="685800">
              <a:lnSpc>
                <a:spcPct val="100000"/>
              </a:lnSpc>
              <a:spcBef>
                <a:spcPts val="0"/>
              </a:spcBef>
              <a:spcAft>
                <a:spcPts val="900"/>
              </a:spcAft>
              <a:buFont typeface="Arial"/>
              <a:buChar char="•"/>
            </a:pPr>
            <a:r>
              <a:rPr lang="en-US" sz="2400">
                <a:solidFill>
                  <a:srgbClr val="3E5162"/>
                </a:solidFill>
                <a:latin typeface="Lato Regular"/>
                <a:ea typeface="+mn-ea"/>
              </a:rPr>
              <a:t>Teaming agreement provides that you are to award 49% of scope of work to teaming agreement </a:t>
            </a:r>
            <a:endParaRPr lang="en-US" sz="2400" smtClean="0">
              <a:solidFill>
                <a:srgbClr val="3E5162"/>
              </a:solidFill>
              <a:latin typeface="Lato Regular"/>
              <a:ea typeface="+mn-ea"/>
            </a:endParaRPr>
          </a:p>
          <a:p>
            <a:pPr marL="514350" lvl="0" indent="-514350" defTabSz="685800">
              <a:lnSpc>
                <a:spcPct val="100000"/>
              </a:lnSpc>
              <a:spcBef>
                <a:spcPts val="0"/>
              </a:spcBef>
              <a:spcAft>
                <a:spcPts val="900"/>
              </a:spcAft>
              <a:buFont typeface="Arial"/>
              <a:buChar char="•"/>
            </a:pPr>
            <a:r>
              <a:rPr lang="en-US" sz="2400" smtClean="0">
                <a:solidFill>
                  <a:srgbClr val="3E5162"/>
                </a:solidFill>
                <a:latin typeface="Lato Regular"/>
                <a:ea typeface="+mn-ea"/>
              </a:rPr>
              <a:t>But </a:t>
            </a:r>
            <a:r>
              <a:rPr lang="en-US" sz="2400">
                <a:solidFill>
                  <a:srgbClr val="3E5162"/>
                </a:solidFill>
                <a:latin typeface="Lato Regular"/>
                <a:ea typeface="+mn-ea"/>
              </a:rPr>
              <a:t>you need to subcontract out other portions of the work to third parties </a:t>
            </a:r>
            <a:endParaRPr lang="en-US" sz="2400" smtClean="0">
              <a:solidFill>
                <a:srgbClr val="3E5162"/>
              </a:solidFill>
              <a:latin typeface="Lato Regular"/>
              <a:ea typeface="+mn-ea"/>
            </a:endParaRPr>
          </a:p>
          <a:p>
            <a:pPr marL="514350" lvl="0" indent="-514350" defTabSz="685800">
              <a:lnSpc>
                <a:spcPct val="100000"/>
              </a:lnSpc>
              <a:spcBef>
                <a:spcPts val="0"/>
              </a:spcBef>
              <a:spcAft>
                <a:spcPts val="900"/>
              </a:spcAft>
              <a:buFont typeface="Arial"/>
              <a:buChar char="•"/>
            </a:pPr>
            <a:r>
              <a:rPr lang="en-US" sz="2400" smtClean="0">
                <a:solidFill>
                  <a:srgbClr val="3E5162"/>
                </a:solidFill>
                <a:latin typeface="Lato Regular"/>
                <a:ea typeface="+mn-ea"/>
              </a:rPr>
              <a:t>Result </a:t>
            </a:r>
            <a:r>
              <a:rPr lang="en-US" sz="2400">
                <a:solidFill>
                  <a:srgbClr val="3E5162"/>
                </a:solidFill>
                <a:latin typeface="Lato Regular"/>
                <a:ea typeface="+mn-ea"/>
              </a:rPr>
              <a:t>is complying with the teaming agreement would violate the limits on subcontracting </a:t>
            </a:r>
            <a:endParaRPr lang="en-US" sz="2400" smtClean="0">
              <a:solidFill>
                <a:srgbClr val="3E5162"/>
              </a:solidFill>
              <a:latin typeface="Lato Regular"/>
              <a:ea typeface="+mn-ea"/>
            </a:endParaRPr>
          </a:p>
          <a:p>
            <a:pPr marL="514350" lvl="0" indent="-514350" defTabSz="685800">
              <a:lnSpc>
                <a:spcPct val="100000"/>
              </a:lnSpc>
              <a:spcBef>
                <a:spcPts val="0"/>
              </a:spcBef>
              <a:spcAft>
                <a:spcPts val="900"/>
              </a:spcAft>
              <a:buFont typeface="Arial"/>
              <a:buChar char="•"/>
            </a:pPr>
            <a:r>
              <a:rPr lang="en-US" sz="2400" smtClean="0">
                <a:solidFill>
                  <a:srgbClr val="3E5162"/>
                </a:solidFill>
                <a:latin typeface="Lato Regular"/>
                <a:ea typeface="+mn-ea"/>
              </a:rPr>
              <a:t>Prime </a:t>
            </a:r>
            <a:r>
              <a:rPr lang="en-US" sz="2400">
                <a:solidFill>
                  <a:srgbClr val="3E5162"/>
                </a:solidFill>
                <a:latin typeface="Lato Regular"/>
                <a:ea typeface="+mn-ea"/>
              </a:rPr>
              <a:t>must either drop out of the competition for the work and risk lawsuit from proposed subcontractor or proceed and risk size protest/contracting officer action</a:t>
            </a:r>
          </a:p>
          <a:p>
            <a:pPr marL="0" indent="0">
              <a:buNone/>
            </a:pPr>
            <a:endParaRPr lang="en-US" sz="3600"/>
          </a:p>
        </p:txBody>
      </p:sp>
      <p:sp>
        <p:nvSpPr>
          <p:cNvPr id="3" name="Title 2">
            <a:extLst>
              <a:ext uri="{FF2B5EF4-FFF2-40B4-BE49-F238E27FC236}">
                <a16:creationId xmlns:a16="http://schemas.microsoft.com/office/drawing/2014/main" id="{FBBF2038-F633-D676-9B9E-DC763BFF9FF7}"/>
              </a:ext>
            </a:extLst>
          </p:cNvPr>
          <p:cNvSpPr>
            <a:spLocks noGrp="1"/>
          </p:cNvSpPr>
          <p:nvPr>
            <p:ph type="ctrTitle"/>
          </p:nvPr>
        </p:nvSpPr>
        <p:spPr>
          <a:xfrm>
            <a:off x="349136" y="735244"/>
            <a:ext cx="7223760" cy="582385"/>
          </a:xfrm>
        </p:spPr>
        <p:txBody>
          <a:bodyPr/>
          <a:lstStyle/>
          <a:p>
            <a:r>
              <a:rPr lang="en-US" sz="2800"/>
              <a:t>PITFALLS – TOO MUCH WORK</a:t>
            </a:r>
          </a:p>
        </p:txBody>
      </p:sp>
    </p:spTree>
    <p:extLst>
      <p:ext uri="{BB962C8B-B14F-4D97-AF65-F5344CB8AC3E}">
        <p14:creationId xmlns:p14="http://schemas.microsoft.com/office/powerpoint/2010/main" val="18984484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67979-AAB0-0AAD-9630-A86D0934BB7E}"/>
              </a:ext>
            </a:extLst>
          </p:cNvPr>
          <p:cNvSpPr>
            <a:spLocks noGrp="1"/>
          </p:cNvSpPr>
          <p:nvPr>
            <p:ph type="title"/>
          </p:nvPr>
        </p:nvSpPr>
        <p:spPr/>
        <p:txBody>
          <a:bodyPr/>
          <a:lstStyle/>
          <a:p>
            <a:r>
              <a:rPr lang="en-US" smtClean="0"/>
              <a:t>Chris Slottee</a:t>
            </a:r>
            <a:endParaRPr lang="en-US" dirty="0"/>
          </a:p>
        </p:txBody>
      </p:sp>
      <p:sp>
        <p:nvSpPr>
          <p:cNvPr id="3" name="Text Placeholder 2">
            <a:extLst>
              <a:ext uri="{FF2B5EF4-FFF2-40B4-BE49-F238E27FC236}">
                <a16:creationId xmlns:a16="http://schemas.microsoft.com/office/drawing/2014/main" id="{900AB98C-40F2-0C9D-10D2-612B84E7E8D3}"/>
              </a:ext>
            </a:extLst>
          </p:cNvPr>
          <p:cNvSpPr>
            <a:spLocks noGrp="1"/>
          </p:cNvSpPr>
          <p:nvPr>
            <p:ph type="body" idx="1"/>
          </p:nvPr>
        </p:nvSpPr>
        <p:spPr/>
        <p:txBody>
          <a:bodyPr>
            <a:normAutofit fontScale="55000" lnSpcReduction="20000"/>
          </a:bodyPr>
          <a:lstStyle/>
          <a:p>
            <a:r>
              <a:rPr lang="en-US" smtClean="0"/>
              <a:t>Government Contracting Attorney</a:t>
            </a:r>
            <a:endParaRPr lang="en-US"/>
          </a:p>
        </p:txBody>
      </p:sp>
      <p:sp>
        <p:nvSpPr>
          <p:cNvPr id="4" name="Text Placeholder 3">
            <a:extLst>
              <a:ext uri="{FF2B5EF4-FFF2-40B4-BE49-F238E27FC236}">
                <a16:creationId xmlns:a16="http://schemas.microsoft.com/office/drawing/2014/main" id="{62F00A57-51C6-CCD5-931E-3BD4C6D7724F}"/>
              </a:ext>
            </a:extLst>
          </p:cNvPr>
          <p:cNvSpPr>
            <a:spLocks noGrp="1"/>
          </p:cNvSpPr>
          <p:nvPr>
            <p:ph type="body" sz="quarter" idx="3"/>
          </p:nvPr>
        </p:nvSpPr>
        <p:spPr/>
        <p:txBody>
          <a:bodyPr>
            <a:normAutofit lnSpcReduction="10000"/>
          </a:bodyPr>
          <a:lstStyle/>
          <a:p>
            <a:r>
              <a:rPr lang="en-US" smtClean="0"/>
              <a:t>Schwabe </a:t>
            </a:r>
            <a:endParaRPr lang="en-US"/>
          </a:p>
        </p:txBody>
      </p:sp>
      <p:pic>
        <p:nvPicPr>
          <p:cNvPr id="6" name="Picture Placeholder 5"/>
          <p:cNvPicPr>
            <a:picLocks noGrp="1" noChangeAspect="1"/>
          </p:cNvPicPr>
          <p:nvPr>
            <p:ph type="pic" idx="10"/>
          </p:nvPr>
        </p:nvPicPr>
        <p:blipFill>
          <a:blip r:embed="rId2">
            <a:extLst>
              <a:ext uri="{28A0092B-C50C-407E-A947-70E740481C1C}">
                <a14:useLocalDpi xmlns:a14="http://schemas.microsoft.com/office/drawing/2010/main" val="0"/>
              </a:ext>
            </a:extLst>
          </a:blip>
          <a:stretch>
            <a:fillRect/>
          </a:stretch>
        </p:blipFill>
        <p:spPr>
          <a:xfrm>
            <a:off x="6169187" y="751115"/>
            <a:ext cx="2476790" cy="2476790"/>
          </a:xfrm>
        </p:spPr>
      </p:pic>
    </p:spTree>
    <p:extLst>
      <p:ext uri="{BB962C8B-B14F-4D97-AF65-F5344CB8AC3E}">
        <p14:creationId xmlns:p14="http://schemas.microsoft.com/office/powerpoint/2010/main" val="35725391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4ACCA4-E3F4-6603-977E-DEF344653640}"/>
              </a:ext>
            </a:extLst>
          </p:cNvPr>
          <p:cNvSpPr>
            <a:spLocks noGrp="1"/>
          </p:cNvSpPr>
          <p:nvPr>
            <p:ph idx="1"/>
          </p:nvPr>
        </p:nvSpPr>
        <p:spPr>
          <a:xfrm>
            <a:off x="634736" y="1669486"/>
            <a:ext cx="10742386" cy="4247327"/>
          </a:xfrm>
        </p:spPr>
        <p:txBody>
          <a:bodyPr>
            <a:normAutofit/>
          </a:bodyPr>
          <a:lstStyle/>
          <a:p>
            <a:pPr marL="514350" lvl="0" indent="-514350" defTabSz="685800">
              <a:lnSpc>
                <a:spcPct val="100000"/>
              </a:lnSpc>
              <a:spcBef>
                <a:spcPts val="0"/>
              </a:spcBef>
              <a:spcAft>
                <a:spcPts val="900"/>
              </a:spcAft>
              <a:buFont typeface="Arial"/>
              <a:buChar char="•"/>
            </a:pPr>
            <a:r>
              <a:rPr lang="en-US">
                <a:solidFill>
                  <a:srgbClr val="3E5162"/>
                </a:solidFill>
                <a:latin typeface="Lato Regular"/>
                <a:ea typeface="+mn-ea"/>
              </a:rPr>
              <a:t>Teaming agreement allocates scope of work to your teaming partner, including obligation to identify and retain </a:t>
            </a:r>
            <a:r>
              <a:rPr lang="en-US" smtClean="0">
                <a:solidFill>
                  <a:srgbClr val="3E5162"/>
                </a:solidFill>
                <a:latin typeface="Lato Regular"/>
                <a:ea typeface="+mn-ea"/>
              </a:rPr>
              <a:t>SMEs</a:t>
            </a:r>
          </a:p>
          <a:p>
            <a:pPr marL="514350" lvl="0" indent="-514350" defTabSz="685800">
              <a:lnSpc>
                <a:spcPct val="100000"/>
              </a:lnSpc>
              <a:spcBef>
                <a:spcPts val="0"/>
              </a:spcBef>
              <a:spcAft>
                <a:spcPts val="900"/>
              </a:spcAft>
              <a:buFont typeface="Arial"/>
              <a:buChar char="•"/>
            </a:pPr>
            <a:r>
              <a:rPr lang="en-US" smtClean="0">
                <a:solidFill>
                  <a:srgbClr val="3E5162"/>
                </a:solidFill>
                <a:latin typeface="Lato Regular"/>
                <a:ea typeface="+mn-ea"/>
              </a:rPr>
              <a:t>Teaming </a:t>
            </a:r>
            <a:r>
              <a:rPr lang="en-US">
                <a:solidFill>
                  <a:srgbClr val="3E5162"/>
                </a:solidFill>
                <a:latin typeface="Lato Regular"/>
                <a:ea typeface="+mn-ea"/>
              </a:rPr>
              <a:t>partner cannot do so </a:t>
            </a:r>
            <a:endParaRPr lang="en-US" smtClean="0">
              <a:solidFill>
                <a:srgbClr val="3E5162"/>
              </a:solidFill>
              <a:latin typeface="Lato Regular"/>
              <a:ea typeface="+mn-ea"/>
            </a:endParaRPr>
          </a:p>
          <a:p>
            <a:pPr marL="514350" lvl="0" indent="-514350" defTabSz="685800">
              <a:lnSpc>
                <a:spcPct val="100000"/>
              </a:lnSpc>
              <a:spcBef>
                <a:spcPts val="0"/>
              </a:spcBef>
              <a:spcAft>
                <a:spcPts val="900"/>
              </a:spcAft>
              <a:buFont typeface="Arial"/>
              <a:buChar char="•"/>
            </a:pPr>
            <a:r>
              <a:rPr lang="en-US" smtClean="0">
                <a:solidFill>
                  <a:srgbClr val="3E5162"/>
                </a:solidFill>
                <a:latin typeface="Lato Regular"/>
                <a:ea typeface="+mn-ea"/>
              </a:rPr>
              <a:t>Discover </a:t>
            </a:r>
            <a:r>
              <a:rPr lang="en-US">
                <a:solidFill>
                  <a:srgbClr val="3E5162"/>
                </a:solidFill>
                <a:latin typeface="Lato Regular"/>
                <a:ea typeface="+mn-ea"/>
              </a:rPr>
              <a:t>that teaming partner’s claimed capacities are wildly overstated </a:t>
            </a:r>
            <a:endParaRPr lang="en-US" smtClean="0">
              <a:solidFill>
                <a:srgbClr val="3E5162"/>
              </a:solidFill>
              <a:latin typeface="Lato Regular"/>
              <a:ea typeface="+mn-ea"/>
            </a:endParaRPr>
          </a:p>
          <a:p>
            <a:pPr marL="514350" lvl="0" indent="-514350" defTabSz="685800">
              <a:lnSpc>
                <a:spcPct val="100000"/>
              </a:lnSpc>
              <a:spcBef>
                <a:spcPts val="0"/>
              </a:spcBef>
              <a:spcAft>
                <a:spcPts val="900"/>
              </a:spcAft>
              <a:buFont typeface="Arial"/>
              <a:buChar char="•"/>
            </a:pPr>
            <a:r>
              <a:rPr lang="en-US" smtClean="0">
                <a:solidFill>
                  <a:srgbClr val="3E5162"/>
                </a:solidFill>
                <a:latin typeface="Lato Regular"/>
                <a:ea typeface="+mn-ea"/>
              </a:rPr>
              <a:t>Prime </a:t>
            </a:r>
            <a:r>
              <a:rPr lang="en-US">
                <a:solidFill>
                  <a:srgbClr val="3E5162"/>
                </a:solidFill>
                <a:latin typeface="Lato Regular"/>
                <a:ea typeface="+mn-ea"/>
              </a:rPr>
              <a:t>contractor is on the hook for replacing subcontractor and incurring additional costs </a:t>
            </a:r>
          </a:p>
          <a:p>
            <a:pPr marL="0" indent="0">
              <a:buNone/>
            </a:pPr>
            <a:endParaRPr lang="en-US" sz="4000"/>
          </a:p>
        </p:txBody>
      </p:sp>
      <p:sp>
        <p:nvSpPr>
          <p:cNvPr id="3" name="Title 2">
            <a:extLst>
              <a:ext uri="{FF2B5EF4-FFF2-40B4-BE49-F238E27FC236}">
                <a16:creationId xmlns:a16="http://schemas.microsoft.com/office/drawing/2014/main" id="{FBBF2038-F633-D676-9B9E-DC763BFF9FF7}"/>
              </a:ext>
            </a:extLst>
          </p:cNvPr>
          <p:cNvSpPr>
            <a:spLocks noGrp="1"/>
          </p:cNvSpPr>
          <p:nvPr>
            <p:ph type="ctrTitle"/>
          </p:nvPr>
        </p:nvSpPr>
        <p:spPr>
          <a:xfrm>
            <a:off x="349136" y="735244"/>
            <a:ext cx="7223760" cy="582385"/>
          </a:xfrm>
        </p:spPr>
        <p:txBody>
          <a:bodyPr/>
          <a:lstStyle/>
          <a:p>
            <a:r>
              <a:rPr lang="en-US" sz="2800"/>
              <a:t>PITFALLS – TEAMING PARTNER CANNOT PERFORM</a:t>
            </a:r>
          </a:p>
        </p:txBody>
      </p:sp>
    </p:spTree>
    <p:extLst>
      <p:ext uri="{BB962C8B-B14F-4D97-AF65-F5344CB8AC3E}">
        <p14:creationId xmlns:p14="http://schemas.microsoft.com/office/powerpoint/2010/main" val="21951917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4ACCA4-E3F4-6603-977E-DEF344653640}"/>
              </a:ext>
            </a:extLst>
          </p:cNvPr>
          <p:cNvSpPr>
            <a:spLocks noGrp="1"/>
          </p:cNvSpPr>
          <p:nvPr>
            <p:ph idx="1"/>
          </p:nvPr>
        </p:nvSpPr>
        <p:spPr>
          <a:xfrm>
            <a:off x="634736" y="1669486"/>
            <a:ext cx="10742386" cy="4247327"/>
          </a:xfrm>
        </p:spPr>
        <p:txBody>
          <a:bodyPr>
            <a:normAutofit/>
          </a:bodyPr>
          <a:lstStyle/>
          <a:p>
            <a:pPr marL="514350" lvl="0" indent="-514350" defTabSz="685800">
              <a:lnSpc>
                <a:spcPct val="100000"/>
              </a:lnSpc>
              <a:spcBef>
                <a:spcPts val="0"/>
              </a:spcBef>
              <a:spcAft>
                <a:spcPts val="900"/>
              </a:spcAft>
              <a:buFont typeface="Arial"/>
              <a:buChar char="•"/>
            </a:pPr>
            <a:r>
              <a:rPr lang="en-US" sz="2000">
                <a:solidFill>
                  <a:srgbClr val="3E5162"/>
                </a:solidFill>
                <a:latin typeface="Lato Regular"/>
                <a:ea typeface="+mn-ea"/>
              </a:rPr>
              <a:t>Teaming agreement between small business and large business is broad based and intended to cover opportunities in an entire field (i.e. base operations work</a:t>
            </a:r>
            <a:r>
              <a:rPr lang="en-US" sz="2000" smtClean="0">
                <a:solidFill>
                  <a:srgbClr val="3E5162"/>
                </a:solidFill>
                <a:latin typeface="Lato Regular"/>
                <a:ea typeface="+mn-ea"/>
              </a:rPr>
              <a:t>)</a:t>
            </a:r>
          </a:p>
          <a:p>
            <a:pPr marL="514350" lvl="0" indent="-514350" defTabSz="685800">
              <a:lnSpc>
                <a:spcPct val="100000"/>
              </a:lnSpc>
              <a:spcBef>
                <a:spcPts val="0"/>
              </a:spcBef>
              <a:spcAft>
                <a:spcPts val="900"/>
              </a:spcAft>
              <a:buFont typeface="Arial"/>
              <a:buChar char="•"/>
            </a:pPr>
            <a:r>
              <a:rPr lang="en-US" sz="2000" smtClean="0">
                <a:solidFill>
                  <a:srgbClr val="3E5162"/>
                </a:solidFill>
                <a:latin typeface="Lato Regular"/>
                <a:ea typeface="+mn-ea"/>
              </a:rPr>
              <a:t>Prime </a:t>
            </a:r>
            <a:r>
              <a:rPr lang="en-US" sz="2000">
                <a:solidFill>
                  <a:srgbClr val="3E5162"/>
                </a:solidFill>
                <a:latin typeface="Lato Regular"/>
                <a:ea typeface="+mn-ea"/>
              </a:rPr>
              <a:t>contractor wins </a:t>
            </a:r>
            <a:r>
              <a:rPr lang="en-US" sz="2000" smtClean="0">
                <a:solidFill>
                  <a:srgbClr val="3E5162"/>
                </a:solidFill>
                <a:latin typeface="Lato Regular"/>
                <a:ea typeface="+mn-ea"/>
              </a:rPr>
              <a:t>award</a:t>
            </a:r>
          </a:p>
          <a:p>
            <a:pPr marL="514350" lvl="0" indent="-514350" defTabSz="685800">
              <a:lnSpc>
                <a:spcPct val="100000"/>
              </a:lnSpc>
              <a:spcBef>
                <a:spcPts val="0"/>
              </a:spcBef>
              <a:spcAft>
                <a:spcPts val="900"/>
              </a:spcAft>
              <a:buFont typeface="Arial"/>
              <a:buChar char="•"/>
            </a:pPr>
            <a:r>
              <a:rPr lang="en-US" sz="2000" smtClean="0">
                <a:solidFill>
                  <a:srgbClr val="3E5162"/>
                </a:solidFill>
                <a:latin typeface="Lato Regular"/>
                <a:ea typeface="+mn-ea"/>
              </a:rPr>
              <a:t>Losing </a:t>
            </a:r>
            <a:r>
              <a:rPr lang="en-US" sz="2000">
                <a:solidFill>
                  <a:srgbClr val="3E5162"/>
                </a:solidFill>
                <a:latin typeface="Lato Regular"/>
                <a:ea typeface="+mn-ea"/>
              </a:rPr>
              <a:t>bidder files size </a:t>
            </a:r>
            <a:r>
              <a:rPr lang="en-US" sz="2000" smtClean="0">
                <a:solidFill>
                  <a:srgbClr val="3E5162"/>
                </a:solidFill>
                <a:latin typeface="Lato Regular"/>
                <a:ea typeface="+mn-ea"/>
              </a:rPr>
              <a:t>protest</a:t>
            </a:r>
          </a:p>
          <a:p>
            <a:pPr marL="514350" lvl="0" indent="-514350" defTabSz="685800">
              <a:lnSpc>
                <a:spcPct val="100000"/>
              </a:lnSpc>
              <a:spcBef>
                <a:spcPts val="0"/>
              </a:spcBef>
              <a:spcAft>
                <a:spcPts val="900"/>
              </a:spcAft>
              <a:buFont typeface="Arial"/>
              <a:buChar char="•"/>
            </a:pPr>
            <a:r>
              <a:rPr lang="en-US" sz="2000" smtClean="0">
                <a:solidFill>
                  <a:srgbClr val="3E5162"/>
                </a:solidFill>
                <a:latin typeface="Lato Regular"/>
                <a:ea typeface="+mn-ea"/>
              </a:rPr>
              <a:t>SBA </a:t>
            </a:r>
            <a:r>
              <a:rPr lang="en-US" sz="2000">
                <a:solidFill>
                  <a:srgbClr val="3E5162"/>
                </a:solidFill>
                <a:latin typeface="Lato Regular"/>
                <a:ea typeface="+mn-ea"/>
              </a:rPr>
              <a:t>finds affiliation because teaming agreement was in reality a joint venture and prime loses </a:t>
            </a:r>
            <a:r>
              <a:rPr lang="en-US" sz="2000" smtClean="0">
                <a:solidFill>
                  <a:srgbClr val="3E5162"/>
                </a:solidFill>
                <a:latin typeface="Lato Regular"/>
                <a:ea typeface="+mn-ea"/>
              </a:rPr>
              <a:t>contract</a:t>
            </a:r>
          </a:p>
          <a:p>
            <a:pPr marL="514350" lvl="0" indent="-514350" defTabSz="685800">
              <a:lnSpc>
                <a:spcPct val="100000"/>
              </a:lnSpc>
              <a:spcBef>
                <a:spcPts val="0"/>
              </a:spcBef>
              <a:spcAft>
                <a:spcPts val="900"/>
              </a:spcAft>
              <a:buFont typeface="Arial"/>
              <a:buChar char="•"/>
            </a:pPr>
            <a:r>
              <a:rPr lang="en-US" sz="2000" smtClean="0">
                <a:solidFill>
                  <a:srgbClr val="3E5162"/>
                </a:solidFill>
                <a:latin typeface="Lato Regular"/>
                <a:ea typeface="+mn-ea"/>
              </a:rPr>
              <a:t>Teaming </a:t>
            </a:r>
            <a:r>
              <a:rPr lang="en-US" sz="2000">
                <a:solidFill>
                  <a:srgbClr val="3E5162"/>
                </a:solidFill>
                <a:latin typeface="Lato Regular"/>
                <a:ea typeface="+mn-ea"/>
              </a:rPr>
              <a:t>agreements should cover only a single, specific acquisition. If an agreement encompasses a continuing relationship, then the parties may be considered as affiliated for size determination purposes. </a:t>
            </a:r>
            <a:r>
              <a:rPr lang="en-US" sz="2000" i="1">
                <a:solidFill>
                  <a:srgbClr val="3E5162"/>
                </a:solidFill>
                <a:latin typeface="Lato Regular"/>
                <a:ea typeface="+mn-ea"/>
              </a:rPr>
              <a:t>Team Contracting, Inc</a:t>
            </a:r>
            <a:r>
              <a:rPr lang="en-US" sz="2000">
                <a:solidFill>
                  <a:srgbClr val="3E5162"/>
                </a:solidFill>
                <a:latin typeface="Lato Regular"/>
                <a:ea typeface="+mn-ea"/>
              </a:rPr>
              <a:t>., SBA No. 3890, Mar. 9, 1994.</a:t>
            </a:r>
          </a:p>
          <a:p>
            <a:pPr marL="0" indent="0">
              <a:buNone/>
            </a:pPr>
            <a:endParaRPr lang="en-US" sz="3200"/>
          </a:p>
        </p:txBody>
      </p:sp>
      <p:sp>
        <p:nvSpPr>
          <p:cNvPr id="3" name="Title 2">
            <a:extLst>
              <a:ext uri="{FF2B5EF4-FFF2-40B4-BE49-F238E27FC236}">
                <a16:creationId xmlns:a16="http://schemas.microsoft.com/office/drawing/2014/main" id="{FBBF2038-F633-D676-9B9E-DC763BFF9FF7}"/>
              </a:ext>
            </a:extLst>
          </p:cNvPr>
          <p:cNvSpPr>
            <a:spLocks noGrp="1"/>
          </p:cNvSpPr>
          <p:nvPr>
            <p:ph type="ctrTitle"/>
          </p:nvPr>
        </p:nvSpPr>
        <p:spPr>
          <a:xfrm>
            <a:off x="349136" y="735244"/>
            <a:ext cx="7223760" cy="582385"/>
          </a:xfrm>
        </p:spPr>
        <p:txBody>
          <a:bodyPr/>
          <a:lstStyle/>
          <a:p>
            <a:r>
              <a:rPr lang="en-US" sz="2400"/>
              <a:t>PITFALLS – TEAMING AGREEMENT RESULTS IN AFFILIATION – JOINT VENTURE AGREEMENT IN DISGUISE</a:t>
            </a:r>
          </a:p>
        </p:txBody>
      </p:sp>
    </p:spTree>
    <p:extLst>
      <p:ext uri="{BB962C8B-B14F-4D97-AF65-F5344CB8AC3E}">
        <p14:creationId xmlns:p14="http://schemas.microsoft.com/office/powerpoint/2010/main" val="24522976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4ACCA4-E3F4-6603-977E-DEF344653640}"/>
              </a:ext>
            </a:extLst>
          </p:cNvPr>
          <p:cNvSpPr>
            <a:spLocks noGrp="1"/>
          </p:cNvSpPr>
          <p:nvPr>
            <p:ph idx="1"/>
          </p:nvPr>
        </p:nvSpPr>
        <p:spPr>
          <a:xfrm>
            <a:off x="634736" y="1669486"/>
            <a:ext cx="10742386" cy="4247327"/>
          </a:xfrm>
        </p:spPr>
        <p:txBody>
          <a:bodyPr>
            <a:normAutofit/>
          </a:bodyPr>
          <a:lstStyle/>
          <a:p>
            <a:pPr marL="514350" lvl="0" indent="-514350" defTabSz="685800">
              <a:lnSpc>
                <a:spcPct val="100000"/>
              </a:lnSpc>
              <a:spcBef>
                <a:spcPts val="0"/>
              </a:spcBef>
              <a:spcAft>
                <a:spcPts val="900"/>
              </a:spcAft>
              <a:buFont typeface="Arial"/>
              <a:buChar char="•"/>
            </a:pPr>
            <a:r>
              <a:rPr lang="en-US" sz="1800">
                <a:solidFill>
                  <a:srgbClr val="3E5162"/>
                </a:solidFill>
                <a:latin typeface="Lato Regular"/>
                <a:ea typeface="+mn-ea"/>
              </a:rPr>
              <a:t>Teaming agreement between small business and large business states that the small business is to be the prime, but the scope of work states that the subcontractor will be charge of day to day management of the </a:t>
            </a:r>
            <a:r>
              <a:rPr lang="en-US" sz="1800" smtClean="0">
                <a:solidFill>
                  <a:srgbClr val="3E5162"/>
                </a:solidFill>
                <a:latin typeface="Lato Regular"/>
                <a:ea typeface="+mn-ea"/>
              </a:rPr>
              <a:t>contract</a:t>
            </a:r>
            <a:endParaRPr lang="en-US" sz="1800">
              <a:solidFill>
                <a:srgbClr val="3E5162"/>
              </a:solidFill>
              <a:latin typeface="Lato Regular"/>
              <a:ea typeface="+mn-ea"/>
            </a:endParaRPr>
          </a:p>
          <a:p>
            <a:pPr marL="514350" lvl="0" indent="-514350" defTabSz="685800">
              <a:lnSpc>
                <a:spcPct val="100000"/>
              </a:lnSpc>
              <a:spcBef>
                <a:spcPts val="0"/>
              </a:spcBef>
              <a:spcAft>
                <a:spcPts val="900"/>
              </a:spcAft>
              <a:buFont typeface="Arial"/>
              <a:buChar char="•"/>
            </a:pPr>
            <a:r>
              <a:rPr lang="en-US" sz="1800">
                <a:solidFill>
                  <a:srgbClr val="3E5162"/>
                </a:solidFill>
                <a:latin typeface="Lato Regular"/>
                <a:ea typeface="+mn-ea"/>
              </a:rPr>
              <a:t>Large business was the incumbent </a:t>
            </a:r>
          </a:p>
          <a:p>
            <a:pPr marL="514350" lvl="0" indent="-514350" defTabSz="685800">
              <a:lnSpc>
                <a:spcPct val="100000"/>
              </a:lnSpc>
              <a:spcBef>
                <a:spcPts val="0"/>
              </a:spcBef>
              <a:spcAft>
                <a:spcPts val="900"/>
              </a:spcAft>
              <a:buFont typeface="Arial"/>
              <a:buChar char="•"/>
            </a:pPr>
            <a:r>
              <a:rPr lang="en-US" sz="1800">
                <a:solidFill>
                  <a:srgbClr val="3E5162"/>
                </a:solidFill>
                <a:latin typeface="Lato Regular"/>
                <a:ea typeface="+mn-ea"/>
              </a:rPr>
              <a:t>Prime contractor wins award</a:t>
            </a:r>
          </a:p>
          <a:p>
            <a:pPr marL="514350" lvl="0" indent="-514350" defTabSz="685800">
              <a:lnSpc>
                <a:spcPct val="100000"/>
              </a:lnSpc>
              <a:spcBef>
                <a:spcPts val="0"/>
              </a:spcBef>
              <a:spcAft>
                <a:spcPts val="900"/>
              </a:spcAft>
              <a:buFont typeface="Arial"/>
              <a:buChar char="•"/>
            </a:pPr>
            <a:r>
              <a:rPr lang="en-US" sz="1800">
                <a:solidFill>
                  <a:srgbClr val="3E5162"/>
                </a:solidFill>
                <a:latin typeface="Lato Regular"/>
                <a:ea typeface="+mn-ea"/>
              </a:rPr>
              <a:t>Losing bidder files size protest</a:t>
            </a:r>
          </a:p>
          <a:p>
            <a:pPr marL="514350" lvl="0" indent="-514350" defTabSz="685800">
              <a:lnSpc>
                <a:spcPct val="100000"/>
              </a:lnSpc>
              <a:spcBef>
                <a:spcPts val="0"/>
              </a:spcBef>
              <a:spcAft>
                <a:spcPts val="900"/>
              </a:spcAft>
              <a:buFont typeface="Arial"/>
              <a:buChar char="•"/>
            </a:pPr>
            <a:r>
              <a:rPr lang="en-US" sz="1800">
                <a:solidFill>
                  <a:srgbClr val="3E5162"/>
                </a:solidFill>
                <a:latin typeface="Lato Regular"/>
                <a:ea typeface="+mn-ea"/>
              </a:rPr>
              <a:t>SBA finds affiliation because large business was as “ostensible subcontractor” and prime loses contract</a:t>
            </a:r>
          </a:p>
          <a:p>
            <a:pPr marL="514350" lvl="0" indent="-514350" defTabSz="685800">
              <a:lnSpc>
                <a:spcPct val="100000"/>
              </a:lnSpc>
              <a:spcBef>
                <a:spcPts val="0"/>
              </a:spcBef>
              <a:spcAft>
                <a:spcPts val="900"/>
              </a:spcAft>
              <a:buFont typeface="Arial"/>
              <a:buChar char="•"/>
            </a:pPr>
            <a:r>
              <a:rPr lang="en-US" sz="1800">
                <a:solidFill>
                  <a:srgbClr val="3E5162"/>
                </a:solidFill>
                <a:latin typeface="Lato Regular"/>
                <a:ea typeface="+mn-ea"/>
              </a:rPr>
              <a:t>Washington-Structural Venture, B-235270, Aug. 11, 1989, 89-2 CPD ¶ 130, at 9, suggests that a proper teaming agreement must vest control and daily management in the proposed prime contractor, and that the proposed prime contractor must be solely responsible for performance.</a:t>
            </a:r>
          </a:p>
          <a:p>
            <a:pPr marL="0" indent="0">
              <a:buNone/>
            </a:pPr>
            <a:endParaRPr lang="en-US"/>
          </a:p>
        </p:txBody>
      </p:sp>
      <p:sp>
        <p:nvSpPr>
          <p:cNvPr id="3" name="Title 2">
            <a:extLst>
              <a:ext uri="{FF2B5EF4-FFF2-40B4-BE49-F238E27FC236}">
                <a16:creationId xmlns:a16="http://schemas.microsoft.com/office/drawing/2014/main" id="{FBBF2038-F633-D676-9B9E-DC763BFF9FF7}"/>
              </a:ext>
            </a:extLst>
          </p:cNvPr>
          <p:cNvSpPr>
            <a:spLocks noGrp="1"/>
          </p:cNvSpPr>
          <p:nvPr>
            <p:ph type="ctrTitle"/>
          </p:nvPr>
        </p:nvSpPr>
        <p:spPr>
          <a:xfrm>
            <a:off x="349136" y="735244"/>
            <a:ext cx="7223760" cy="582385"/>
          </a:xfrm>
        </p:spPr>
        <p:txBody>
          <a:bodyPr/>
          <a:lstStyle/>
          <a:p>
            <a:r>
              <a:rPr lang="en-US" sz="2400"/>
              <a:t>PITFALLS – TEAMING AGREEMENT RESULTS IN AFFILIATION – OSTENSIBLE SUBCONTRACTOR</a:t>
            </a:r>
          </a:p>
        </p:txBody>
      </p:sp>
    </p:spTree>
    <p:extLst>
      <p:ext uri="{BB962C8B-B14F-4D97-AF65-F5344CB8AC3E}">
        <p14:creationId xmlns:p14="http://schemas.microsoft.com/office/powerpoint/2010/main" val="4469271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4ACCA4-E3F4-6603-977E-DEF344653640}"/>
              </a:ext>
            </a:extLst>
          </p:cNvPr>
          <p:cNvSpPr>
            <a:spLocks noGrp="1"/>
          </p:cNvSpPr>
          <p:nvPr>
            <p:ph idx="1"/>
          </p:nvPr>
        </p:nvSpPr>
        <p:spPr>
          <a:xfrm>
            <a:off x="634736" y="1669486"/>
            <a:ext cx="10742386" cy="4247327"/>
          </a:xfrm>
        </p:spPr>
        <p:txBody>
          <a:bodyPr>
            <a:normAutofit/>
          </a:bodyPr>
          <a:lstStyle/>
          <a:p>
            <a:pPr marL="514350" lvl="0" indent="-514350" defTabSz="685800">
              <a:lnSpc>
                <a:spcPct val="100000"/>
              </a:lnSpc>
              <a:spcBef>
                <a:spcPts val="0"/>
              </a:spcBef>
              <a:spcAft>
                <a:spcPts val="900"/>
              </a:spcAft>
              <a:buFont typeface="Arial"/>
              <a:buChar char="•"/>
            </a:pPr>
            <a:r>
              <a:rPr lang="en-US" sz="2000">
                <a:solidFill>
                  <a:srgbClr val="3E5162"/>
                </a:solidFill>
                <a:latin typeface="Lato Regular"/>
                <a:ea typeface="+mn-ea"/>
              </a:rPr>
              <a:t>Due diligence into your teaming partner </a:t>
            </a:r>
          </a:p>
          <a:p>
            <a:pPr marL="514350" lvl="0" indent="-514350" defTabSz="685800">
              <a:lnSpc>
                <a:spcPct val="100000"/>
              </a:lnSpc>
              <a:spcBef>
                <a:spcPts val="0"/>
              </a:spcBef>
              <a:spcAft>
                <a:spcPts val="900"/>
              </a:spcAft>
              <a:buFont typeface="Arial"/>
              <a:buChar char="•"/>
            </a:pPr>
            <a:r>
              <a:rPr lang="en-US" sz="2000">
                <a:solidFill>
                  <a:srgbClr val="3E5162"/>
                </a:solidFill>
                <a:latin typeface="Lato Regular"/>
                <a:ea typeface="+mn-ea"/>
              </a:rPr>
              <a:t>Review SAM.gov certifications </a:t>
            </a:r>
          </a:p>
          <a:p>
            <a:pPr marL="514350" lvl="0" indent="-514350" defTabSz="685800">
              <a:lnSpc>
                <a:spcPct val="100000"/>
              </a:lnSpc>
              <a:spcBef>
                <a:spcPts val="0"/>
              </a:spcBef>
              <a:spcAft>
                <a:spcPts val="900"/>
              </a:spcAft>
              <a:buFont typeface="Arial"/>
              <a:buChar char="•"/>
            </a:pPr>
            <a:r>
              <a:rPr lang="en-US" sz="2000">
                <a:solidFill>
                  <a:srgbClr val="3E5162"/>
                </a:solidFill>
                <a:latin typeface="Lato Regular"/>
                <a:ea typeface="+mn-ea"/>
              </a:rPr>
              <a:t>Debarment list </a:t>
            </a:r>
          </a:p>
          <a:p>
            <a:pPr marL="514350" lvl="0" indent="-514350" defTabSz="685800">
              <a:lnSpc>
                <a:spcPct val="100000"/>
              </a:lnSpc>
              <a:spcBef>
                <a:spcPts val="0"/>
              </a:spcBef>
              <a:spcAft>
                <a:spcPts val="900"/>
              </a:spcAft>
              <a:buFont typeface="Arial"/>
              <a:buChar char="•"/>
            </a:pPr>
            <a:r>
              <a:rPr lang="en-US" sz="2000">
                <a:solidFill>
                  <a:srgbClr val="3E5162"/>
                </a:solidFill>
                <a:latin typeface="Lato Regular"/>
                <a:ea typeface="+mn-ea"/>
              </a:rPr>
              <a:t>Litigation search </a:t>
            </a:r>
          </a:p>
          <a:p>
            <a:pPr marL="514350" lvl="0" indent="-514350" defTabSz="685800">
              <a:lnSpc>
                <a:spcPct val="100000"/>
              </a:lnSpc>
              <a:spcBef>
                <a:spcPts val="0"/>
              </a:spcBef>
              <a:spcAft>
                <a:spcPts val="900"/>
              </a:spcAft>
              <a:buFont typeface="Arial"/>
              <a:buChar char="•"/>
            </a:pPr>
            <a:r>
              <a:rPr lang="en-US" sz="2000">
                <a:solidFill>
                  <a:srgbClr val="3E5162"/>
                </a:solidFill>
                <a:latin typeface="Lato Regular"/>
                <a:ea typeface="+mn-ea"/>
              </a:rPr>
              <a:t>Reputation </a:t>
            </a:r>
          </a:p>
          <a:p>
            <a:pPr marL="514350" lvl="0" indent="-514350" defTabSz="685800">
              <a:lnSpc>
                <a:spcPct val="100000"/>
              </a:lnSpc>
              <a:spcBef>
                <a:spcPts val="0"/>
              </a:spcBef>
              <a:spcAft>
                <a:spcPts val="900"/>
              </a:spcAft>
              <a:buFont typeface="Arial"/>
              <a:buChar char="•"/>
            </a:pPr>
            <a:r>
              <a:rPr lang="en-US" sz="2000">
                <a:solidFill>
                  <a:srgbClr val="3E5162"/>
                </a:solidFill>
                <a:latin typeface="Lato Regular"/>
                <a:ea typeface="+mn-ea"/>
              </a:rPr>
              <a:t>Prior experience </a:t>
            </a:r>
          </a:p>
          <a:p>
            <a:pPr marL="514350" lvl="0" indent="-514350" defTabSz="685800">
              <a:lnSpc>
                <a:spcPct val="100000"/>
              </a:lnSpc>
              <a:spcBef>
                <a:spcPts val="0"/>
              </a:spcBef>
              <a:spcAft>
                <a:spcPts val="900"/>
              </a:spcAft>
              <a:buFont typeface="Arial"/>
              <a:buChar char="•"/>
            </a:pPr>
            <a:r>
              <a:rPr lang="en-US" sz="2000">
                <a:solidFill>
                  <a:srgbClr val="3E5162"/>
                </a:solidFill>
                <a:latin typeface="Lato Regular"/>
                <a:ea typeface="+mn-ea"/>
              </a:rPr>
              <a:t>Financial capabilities </a:t>
            </a:r>
          </a:p>
          <a:p>
            <a:pPr marL="514350" lvl="0" indent="-514350" defTabSz="685800">
              <a:lnSpc>
                <a:spcPct val="100000"/>
              </a:lnSpc>
              <a:spcBef>
                <a:spcPts val="0"/>
              </a:spcBef>
              <a:spcAft>
                <a:spcPts val="900"/>
              </a:spcAft>
              <a:buFont typeface="Arial"/>
              <a:buChar char="•"/>
            </a:pPr>
            <a:r>
              <a:rPr lang="en-US" sz="2000">
                <a:solidFill>
                  <a:srgbClr val="3E5162"/>
                </a:solidFill>
                <a:latin typeface="Lato Regular"/>
                <a:ea typeface="+mn-ea"/>
              </a:rPr>
              <a:t>No actual or potential organizational conflict of interest that could prevent the team from receiving the contract award </a:t>
            </a:r>
          </a:p>
          <a:p>
            <a:pPr marL="0" indent="0">
              <a:buNone/>
            </a:pPr>
            <a:endParaRPr lang="en-US" sz="3200"/>
          </a:p>
        </p:txBody>
      </p:sp>
      <p:sp>
        <p:nvSpPr>
          <p:cNvPr id="3" name="Title 2">
            <a:extLst>
              <a:ext uri="{FF2B5EF4-FFF2-40B4-BE49-F238E27FC236}">
                <a16:creationId xmlns:a16="http://schemas.microsoft.com/office/drawing/2014/main" id="{FBBF2038-F633-D676-9B9E-DC763BFF9FF7}"/>
              </a:ext>
            </a:extLst>
          </p:cNvPr>
          <p:cNvSpPr>
            <a:spLocks noGrp="1"/>
          </p:cNvSpPr>
          <p:nvPr>
            <p:ph type="ctrTitle"/>
          </p:nvPr>
        </p:nvSpPr>
        <p:spPr>
          <a:xfrm>
            <a:off x="349136" y="735244"/>
            <a:ext cx="7223760" cy="582385"/>
          </a:xfrm>
        </p:spPr>
        <p:txBody>
          <a:bodyPr/>
          <a:lstStyle/>
          <a:p>
            <a:r>
              <a:rPr lang="en-US" sz="2400"/>
              <a:t>HOW TO PREVENT THINGS FROM GOING WRONG AND WHAT TO DO IF THEY DO GO WRONG</a:t>
            </a:r>
          </a:p>
        </p:txBody>
      </p:sp>
    </p:spTree>
    <p:extLst>
      <p:ext uri="{BB962C8B-B14F-4D97-AF65-F5344CB8AC3E}">
        <p14:creationId xmlns:p14="http://schemas.microsoft.com/office/powerpoint/2010/main" val="86221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4ACCA4-E3F4-6603-977E-DEF344653640}"/>
              </a:ext>
            </a:extLst>
          </p:cNvPr>
          <p:cNvSpPr>
            <a:spLocks noGrp="1"/>
          </p:cNvSpPr>
          <p:nvPr>
            <p:ph idx="1"/>
          </p:nvPr>
        </p:nvSpPr>
        <p:spPr>
          <a:xfrm>
            <a:off x="634736" y="1669486"/>
            <a:ext cx="10742386" cy="4247327"/>
          </a:xfrm>
        </p:spPr>
        <p:txBody>
          <a:bodyPr>
            <a:normAutofit/>
          </a:bodyPr>
          <a:lstStyle/>
          <a:p>
            <a:pPr marL="514350" lvl="0" indent="-514350" defTabSz="685800">
              <a:lnSpc>
                <a:spcPct val="100000"/>
              </a:lnSpc>
              <a:spcBef>
                <a:spcPts val="0"/>
              </a:spcBef>
              <a:spcAft>
                <a:spcPts val="900"/>
              </a:spcAft>
              <a:buFont typeface="Arial"/>
              <a:buChar char="•"/>
            </a:pPr>
            <a:r>
              <a:rPr lang="en-US" sz="2000">
                <a:solidFill>
                  <a:srgbClr val="3E5162"/>
                </a:solidFill>
                <a:latin typeface="Lato Regular"/>
                <a:ea typeface="+mn-ea"/>
              </a:rPr>
              <a:t>Clear terms in teaming agreement </a:t>
            </a:r>
          </a:p>
          <a:p>
            <a:pPr marL="514350" lvl="0" indent="-514350" defTabSz="685800">
              <a:lnSpc>
                <a:spcPct val="100000"/>
              </a:lnSpc>
              <a:spcBef>
                <a:spcPts val="0"/>
              </a:spcBef>
              <a:spcAft>
                <a:spcPts val="900"/>
              </a:spcAft>
              <a:buFont typeface="Arial"/>
              <a:buChar char="•"/>
            </a:pPr>
            <a:r>
              <a:rPr lang="en-US" sz="2000">
                <a:solidFill>
                  <a:srgbClr val="3E5162"/>
                </a:solidFill>
                <a:latin typeface="Lato Regular"/>
                <a:ea typeface="+mn-ea"/>
              </a:rPr>
              <a:t>Scope of </a:t>
            </a:r>
            <a:r>
              <a:rPr lang="en-US" sz="2000" smtClean="0">
                <a:solidFill>
                  <a:srgbClr val="3E5162"/>
                </a:solidFill>
                <a:latin typeface="Lato Regular"/>
                <a:ea typeface="+mn-ea"/>
              </a:rPr>
              <a:t>work/workshare clarity</a:t>
            </a:r>
            <a:endParaRPr lang="en-US" sz="2000">
              <a:solidFill>
                <a:srgbClr val="3E5162"/>
              </a:solidFill>
              <a:latin typeface="Lato Regular"/>
              <a:ea typeface="+mn-ea"/>
            </a:endParaRPr>
          </a:p>
          <a:p>
            <a:pPr marL="514350" lvl="0" indent="-514350" defTabSz="685800">
              <a:lnSpc>
                <a:spcPct val="100000"/>
              </a:lnSpc>
              <a:spcBef>
                <a:spcPts val="0"/>
              </a:spcBef>
              <a:spcAft>
                <a:spcPts val="900"/>
              </a:spcAft>
              <a:buFont typeface="Arial"/>
              <a:buChar char="•"/>
            </a:pPr>
            <a:r>
              <a:rPr lang="en-US" sz="2000">
                <a:solidFill>
                  <a:srgbClr val="3E5162"/>
                </a:solidFill>
                <a:latin typeface="Lato Regular"/>
                <a:ea typeface="+mn-ea"/>
              </a:rPr>
              <a:t>Exclusivity or not</a:t>
            </a:r>
          </a:p>
          <a:p>
            <a:pPr marL="514350" lvl="0" indent="-514350" defTabSz="685800">
              <a:lnSpc>
                <a:spcPct val="100000"/>
              </a:lnSpc>
              <a:spcBef>
                <a:spcPts val="0"/>
              </a:spcBef>
              <a:spcAft>
                <a:spcPts val="900"/>
              </a:spcAft>
              <a:buFont typeface="Arial"/>
              <a:buChar char="•"/>
            </a:pPr>
            <a:r>
              <a:rPr lang="en-US" sz="2000">
                <a:solidFill>
                  <a:srgbClr val="3E5162"/>
                </a:solidFill>
                <a:latin typeface="Lato Regular"/>
                <a:ea typeface="+mn-ea"/>
              </a:rPr>
              <a:t>Guarantee subcontract award or not</a:t>
            </a:r>
          </a:p>
          <a:p>
            <a:pPr marL="514350" lvl="0" indent="-514350" defTabSz="685800">
              <a:lnSpc>
                <a:spcPct val="100000"/>
              </a:lnSpc>
              <a:spcBef>
                <a:spcPts val="0"/>
              </a:spcBef>
              <a:spcAft>
                <a:spcPts val="900"/>
              </a:spcAft>
              <a:buFont typeface="Arial"/>
              <a:buChar char="•"/>
            </a:pPr>
            <a:r>
              <a:rPr lang="en-US" sz="2000">
                <a:solidFill>
                  <a:srgbClr val="3E5162"/>
                </a:solidFill>
                <a:latin typeface="Lato Regular"/>
                <a:ea typeface="+mn-ea"/>
              </a:rPr>
              <a:t>Pricing </a:t>
            </a:r>
          </a:p>
          <a:p>
            <a:pPr marL="514350" lvl="0" indent="-514350" defTabSz="685800">
              <a:lnSpc>
                <a:spcPct val="100000"/>
              </a:lnSpc>
              <a:spcBef>
                <a:spcPts val="0"/>
              </a:spcBef>
              <a:spcAft>
                <a:spcPts val="900"/>
              </a:spcAft>
              <a:buFont typeface="Arial"/>
              <a:buChar char="•"/>
            </a:pPr>
            <a:r>
              <a:rPr lang="en-US" sz="2000">
                <a:solidFill>
                  <a:srgbClr val="3E5162"/>
                </a:solidFill>
                <a:latin typeface="Lato Regular"/>
                <a:ea typeface="+mn-ea"/>
              </a:rPr>
              <a:t>Terms of subcontract</a:t>
            </a:r>
          </a:p>
          <a:p>
            <a:pPr marL="514350" lvl="0" indent="-514350" defTabSz="685800">
              <a:lnSpc>
                <a:spcPct val="100000"/>
              </a:lnSpc>
              <a:spcBef>
                <a:spcPts val="0"/>
              </a:spcBef>
              <a:spcAft>
                <a:spcPts val="900"/>
              </a:spcAft>
              <a:buFont typeface="Arial"/>
              <a:buChar char="•"/>
            </a:pPr>
            <a:r>
              <a:rPr lang="en-US" sz="2000">
                <a:solidFill>
                  <a:srgbClr val="3E5162"/>
                </a:solidFill>
                <a:latin typeface="Lato Regular"/>
                <a:ea typeface="+mn-ea"/>
              </a:rPr>
              <a:t>Termination of teaming agreement </a:t>
            </a:r>
          </a:p>
          <a:p>
            <a:pPr marL="514350" lvl="0" indent="-514350" defTabSz="685800">
              <a:lnSpc>
                <a:spcPct val="100000"/>
              </a:lnSpc>
              <a:spcBef>
                <a:spcPts val="0"/>
              </a:spcBef>
              <a:spcAft>
                <a:spcPts val="900"/>
              </a:spcAft>
              <a:buFont typeface="Arial"/>
              <a:buChar char="•"/>
            </a:pPr>
            <a:r>
              <a:rPr lang="en-US" sz="2000">
                <a:solidFill>
                  <a:srgbClr val="3E5162"/>
                </a:solidFill>
                <a:latin typeface="Lato Regular"/>
                <a:ea typeface="+mn-ea"/>
              </a:rPr>
              <a:t>OCI/Non-Compete/NDA representations</a:t>
            </a:r>
          </a:p>
          <a:p>
            <a:pPr marL="514350" lvl="0" indent="-514350" defTabSz="685800">
              <a:lnSpc>
                <a:spcPct val="100000"/>
              </a:lnSpc>
              <a:spcBef>
                <a:spcPts val="0"/>
              </a:spcBef>
              <a:spcAft>
                <a:spcPts val="900"/>
              </a:spcAft>
              <a:buFont typeface="Arial"/>
              <a:buChar char="•"/>
            </a:pPr>
            <a:r>
              <a:rPr lang="en-US" sz="2000">
                <a:solidFill>
                  <a:srgbClr val="3E5162"/>
                </a:solidFill>
                <a:latin typeface="Lato Regular"/>
                <a:ea typeface="+mn-ea"/>
              </a:rPr>
              <a:t>Indemnity obligations/Limitations on Liability</a:t>
            </a:r>
          </a:p>
          <a:p>
            <a:pPr marL="0" indent="0">
              <a:buNone/>
            </a:pPr>
            <a:endParaRPr lang="en-US" sz="3200"/>
          </a:p>
        </p:txBody>
      </p:sp>
      <p:sp>
        <p:nvSpPr>
          <p:cNvPr id="3" name="Title 2">
            <a:extLst>
              <a:ext uri="{FF2B5EF4-FFF2-40B4-BE49-F238E27FC236}">
                <a16:creationId xmlns:a16="http://schemas.microsoft.com/office/drawing/2014/main" id="{FBBF2038-F633-D676-9B9E-DC763BFF9FF7}"/>
              </a:ext>
            </a:extLst>
          </p:cNvPr>
          <p:cNvSpPr>
            <a:spLocks noGrp="1"/>
          </p:cNvSpPr>
          <p:nvPr>
            <p:ph type="ctrTitle"/>
          </p:nvPr>
        </p:nvSpPr>
        <p:spPr>
          <a:xfrm>
            <a:off x="349136" y="735244"/>
            <a:ext cx="7223760" cy="582385"/>
          </a:xfrm>
        </p:spPr>
        <p:txBody>
          <a:bodyPr/>
          <a:lstStyle/>
          <a:p>
            <a:r>
              <a:rPr lang="en-US" sz="2400"/>
              <a:t>HOW TO PREVENT THINGS FROM GOING WRONG AND WHAT TO DO IF THEY DO GO WRONG</a:t>
            </a:r>
          </a:p>
        </p:txBody>
      </p:sp>
    </p:spTree>
    <p:extLst>
      <p:ext uri="{BB962C8B-B14F-4D97-AF65-F5344CB8AC3E}">
        <p14:creationId xmlns:p14="http://schemas.microsoft.com/office/powerpoint/2010/main" val="27403957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CB2492-BEBC-B18D-37E0-8F1EDDACED56}"/>
              </a:ext>
            </a:extLst>
          </p:cNvPr>
          <p:cNvSpPr>
            <a:spLocks noGrp="1"/>
          </p:cNvSpPr>
          <p:nvPr>
            <p:ph type="ctrTitle"/>
          </p:nvPr>
        </p:nvSpPr>
        <p:spPr>
          <a:xfrm>
            <a:off x="221673" y="1047191"/>
            <a:ext cx="6610750" cy="694535"/>
          </a:xfrm>
        </p:spPr>
        <p:txBody>
          <a:bodyPr/>
          <a:lstStyle/>
          <a:p>
            <a:r>
              <a:rPr lang="en-US" sz="2800"/>
              <a:t>HOW TO PREVENT THINGS FROM GOING WRONG AND WHAT TO DO IF THEY DO GO WRONG</a:t>
            </a:r>
          </a:p>
        </p:txBody>
      </p:sp>
      <p:sp>
        <p:nvSpPr>
          <p:cNvPr id="4" name="Content Placeholder 3"/>
          <p:cNvSpPr>
            <a:spLocks noGrp="1"/>
          </p:cNvSpPr>
          <p:nvPr>
            <p:ph idx="1"/>
          </p:nvPr>
        </p:nvSpPr>
        <p:spPr/>
        <p:txBody>
          <a:bodyPr>
            <a:normAutofit fontScale="92500" lnSpcReduction="20000"/>
          </a:bodyPr>
          <a:lstStyle/>
          <a:p>
            <a:pPr marL="0" lvl="0" indent="0" algn="just" defTabSz="457200">
              <a:lnSpc>
                <a:spcPct val="100000"/>
              </a:lnSpc>
              <a:spcBef>
                <a:spcPts val="0"/>
              </a:spcBef>
              <a:buNone/>
            </a:pPr>
            <a:r>
              <a:rPr lang="en-US" sz="1900" b="1" u="sng">
                <a:solidFill>
                  <a:srgbClr val="000000"/>
                </a:solidFill>
                <a:latin typeface="Lato" panose="020F0502020204030203" pitchFamily="34" charset="0"/>
                <a:ea typeface="+mn-ea"/>
                <a:cs typeface="+mn-cs"/>
              </a:rPr>
              <a:t>This Agreement is not intended to and does not create a joint venture</a:t>
            </a:r>
            <a:r>
              <a:rPr lang="en-US" sz="1900">
                <a:solidFill>
                  <a:srgbClr val="000000"/>
                </a:solidFill>
                <a:latin typeface="Lato" panose="020F0502020204030203" pitchFamily="34" charset="0"/>
                <a:ea typeface="+mn-ea"/>
                <a:cs typeface="+mn-cs"/>
              </a:rPr>
              <a:t>, partnership or other formal business organization of any kind. Each party will act as an independent contractor and not as an agent for the other for any purpose, and neither party shall have authority to bind the other except to the extent specifically authorized herein.</a:t>
            </a:r>
          </a:p>
          <a:p>
            <a:pPr marL="0" lvl="0" indent="0" algn="just" defTabSz="457200">
              <a:lnSpc>
                <a:spcPct val="100000"/>
              </a:lnSpc>
              <a:spcBef>
                <a:spcPts val="0"/>
              </a:spcBef>
              <a:buNone/>
            </a:pPr>
            <a:endParaRPr lang="en-US" sz="1900">
              <a:solidFill>
                <a:srgbClr val="000000"/>
              </a:solidFill>
              <a:latin typeface="Lato" panose="020F0502020204030203" pitchFamily="34" charset="0"/>
              <a:ea typeface="+mn-ea"/>
              <a:cs typeface="+mn-cs"/>
            </a:endParaRPr>
          </a:p>
          <a:p>
            <a:pPr marL="0" lvl="0" indent="0" algn="just" defTabSz="457200">
              <a:lnSpc>
                <a:spcPct val="100000"/>
              </a:lnSpc>
              <a:spcBef>
                <a:spcPts val="0"/>
              </a:spcBef>
              <a:buNone/>
            </a:pPr>
            <a:r>
              <a:rPr lang="en-US" sz="1900">
                <a:solidFill>
                  <a:srgbClr val="000000"/>
                </a:solidFill>
                <a:latin typeface="Lato" panose="020F0502020204030203" pitchFamily="34" charset="0"/>
                <a:ea typeface="+mn-ea"/>
                <a:cs typeface="+mn-cs"/>
              </a:rPr>
              <a:t>Prime Contractor will prepare the Proposal, integrate the information provided by Subcontractor and submit the Proposal to the Client. Prime Contractor shall have the sole right to determine the technical contents of the proposal; however, Subcontractor may review and offer comments regarding its portion of the Proposal prior to its submittal to the Client, provided that, at all times, </a:t>
            </a:r>
            <a:r>
              <a:rPr lang="en-US" sz="1900" b="1" u="sng">
                <a:solidFill>
                  <a:srgbClr val="000000"/>
                </a:solidFill>
                <a:latin typeface="Lato" panose="020F0502020204030203" pitchFamily="34" charset="0"/>
                <a:ea typeface="+mn-ea"/>
                <a:cs typeface="+mn-cs"/>
              </a:rPr>
              <a:t>Prime Contractor retains final authority over the contents of the proposal.</a:t>
            </a:r>
            <a:r>
              <a:rPr lang="en-US" sz="1900">
                <a:solidFill>
                  <a:srgbClr val="000000"/>
                </a:solidFill>
                <a:latin typeface="Lato" panose="020F0502020204030203" pitchFamily="34" charset="0"/>
                <a:ea typeface="+mn-ea"/>
                <a:cs typeface="+mn-cs"/>
              </a:rPr>
              <a:t> </a:t>
            </a:r>
          </a:p>
          <a:p>
            <a:pPr algn="just"/>
            <a:endParaRPr lang="en-US">
              <a:latin typeface="Lato" panose="020F0502020204030203" pitchFamily="34" charset="0"/>
            </a:endParaRPr>
          </a:p>
        </p:txBody>
      </p:sp>
      <p:sp>
        <p:nvSpPr>
          <p:cNvPr id="2" name="Rectangle 1"/>
          <p:cNvSpPr/>
          <p:nvPr/>
        </p:nvSpPr>
        <p:spPr>
          <a:xfrm>
            <a:off x="221673" y="2312282"/>
            <a:ext cx="6096000" cy="2477601"/>
          </a:xfrm>
          <a:prstGeom prst="rect">
            <a:avLst/>
          </a:prstGeom>
        </p:spPr>
        <p:txBody>
          <a:bodyPr>
            <a:spAutoFit/>
          </a:bodyPr>
          <a:lstStyle/>
          <a:p>
            <a:pPr marL="514350" lvl="0" indent="-514350" defTabSz="685800">
              <a:spcAft>
                <a:spcPts val="900"/>
              </a:spcAft>
              <a:buFont typeface="Arial"/>
              <a:buChar char="•"/>
            </a:pPr>
            <a:r>
              <a:rPr lang="en-US" sz="2000">
                <a:solidFill>
                  <a:srgbClr val="FFFFFF"/>
                </a:solidFill>
                <a:latin typeface="Lato Regular"/>
              </a:rPr>
              <a:t>Disclaim any joint venture in teaming agreement </a:t>
            </a:r>
          </a:p>
          <a:p>
            <a:pPr marL="514350" lvl="0" indent="-514350" defTabSz="685800">
              <a:spcAft>
                <a:spcPts val="900"/>
              </a:spcAft>
              <a:buFont typeface="Arial"/>
              <a:buChar char="•"/>
            </a:pPr>
            <a:r>
              <a:rPr lang="en-US" sz="2000">
                <a:solidFill>
                  <a:srgbClr val="FFFFFF"/>
                </a:solidFill>
                <a:latin typeface="Lato Regular"/>
              </a:rPr>
              <a:t>If small business is the prime contractor, insure that small business has final control over proposal and takes lead in proposal development</a:t>
            </a:r>
          </a:p>
          <a:p>
            <a:pPr marL="514350" lvl="0" indent="-514350" defTabSz="685800">
              <a:spcAft>
                <a:spcPts val="900"/>
              </a:spcAft>
              <a:buFont typeface="Arial"/>
              <a:buChar char="•"/>
            </a:pPr>
            <a:r>
              <a:rPr lang="en-US" sz="2000">
                <a:solidFill>
                  <a:srgbClr val="FFFFFF"/>
                </a:solidFill>
                <a:latin typeface="Lato Regular"/>
              </a:rPr>
              <a:t>Naming project manager who is a current employee of proposed subcontractor raises ostensible subcontract affiliation considerations </a:t>
            </a:r>
            <a:endParaRPr lang="en-US" sz="2000" dirty="0">
              <a:solidFill>
                <a:srgbClr val="FFFFFF"/>
              </a:solidFill>
              <a:latin typeface="Lato Regular"/>
            </a:endParaRPr>
          </a:p>
        </p:txBody>
      </p:sp>
    </p:spTree>
    <p:extLst>
      <p:ext uri="{BB962C8B-B14F-4D97-AF65-F5344CB8AC3E}">
        <p14:creationId xmlns:p14="http://schemas.microsoft.com/office/powerpoint/2010/main" val="3695280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4ACCA4-E3F4-6603-977E-DEF344653640}"/>
              </a:ext>
            </a:extLst>
          </p:cNvPr>
          <p:cNvSpPr>
            <a:spLocks noGrp="1"/>
          </p:cNvSpPr>
          <p:nvPr>
            <p:ph idx="1"/>
          </p:nvPr>
        </p:nvSpPr>
        <p:spPr/>
        <p:txBody>
          <a:bodyPr>
            <a:normAutofit/>
          </a:bodyPr>
          <a:lstStyle/>
          <a:p>
            <a:pPr marL="514350" lvl="0" indent="-514350" defTabSz="685800">
              <a:lnSpc>
                <a:spcPct val="100000"/>
              </a:lnSpc>
              <a:spcBef>
                <a:spcPts val="0"/>
              </a:spcBef>
              <a:spcAft>
                <a:spcPts val="900"/>
              </a:spcAft>
              <a:buFont typeface="Arial"/>
              <a:buChar char="•"/>
            </a:pPr>
            <a:r>
              <a:rPr lang="en-US" sz="2400">
                <a:solidFill>
                  <a:srgbClr val="3E5162"/>
                </a:solidFill>
                <a:latin typeface="Lato Regular"/>
                <a:ea typeface="+mn-ea"/>
              </a:rPr>
              <a:t>Identify the issue and take deliberate action </a:t>
            </a:r>
          </a:p>
          <a:p>
            <a:pPr marL="1114425" lvl="1" indent="-428625" defTabSz="685800">
              <a:lnSpc>
                <a:spcPct val="100000"/>
              </a:lnSpc>
              <a:spcBef>
                <a:spcPts val="0"/>
              </a:spcBef>
              <a:spcAft>
                <a:spcPts val="900"/>
              </a:spcAft>
              <a:buFont typeface="Arial"/>
              <a:buChar char="–"/>
            </a:pPr>
            <a:r>
              <a:rPr lang="en-US">
                <a:solidFill>
                  <a:srgbClr val="3E5162"/>
                </a:solidFill>
                <a:latin typeface="Lato Regular"/>
              </a:rPr>
              <a:t>Identify breaches and terminate the teaming agreement in writing </a:t>
            </a:r>
          </a:p>
          <a:p>
            <a:pPr marL="514350" lvl="0" indent="-514350" defTabSz="685800">
              <a:lnSpc>
                <a:spcPct val="100000"/>
              </a:lnSpc>
              <a:spcBef>
                <a:spcPts val="0"/>
              </a:spcBef>
              <a:spcAft>
                <a:spcPts val="900"/>
              </a:spcAft>
              <a:buFont typeface="Arial"/>
              <a:buChar char="•"/>
            </a:pPr>
            <a:r>
              <a:rPr lang="en-US" sz="2400">
                <a:solidFill>
                  <a:srgbClr val="3E5162"/>
                </a:solidFill>
                <a:latin typeface="Lato Regular"/>
                <a:ea typeface="+mn-ea"/>
              </a:rPr>
              <a:t>Identify potential alternative </a:t>
            </a:r>
            <a:r>
              <a:rPr lang="en-US" sz="2400" smtClean="0">
                <a:solidFill>
                  <a:srgbClr val="3E5162"/>
                </a:solidFill>
                <a:latin typeface="Lato Regular"/>
                <a:ea typeface="+mn-ea"/>
              </a:rPr>
              <a:t>subcontractors</a:t>
            </a:r>
            <a:endParaRPr lang="en-US" sz="2400">
              <a:solidFill>
                <a:srgbClr val="3E5162"/>
              </a:solidFill>
              <a:latin typeface="Lato Regular"/>
              <a:ea typeface="+mn-ea"/>
            </a:endParaRPr>
          </a:p>
          <a:p>
            <a:pPr marL="514350" lvl="0" indent="-514350" defTabSz="685800">
              <a:lnSpc>
                <a:spcPct val="100000"/>
              </a:lnSpc>
              <a:spcBef>
                <a:spcPts val="0"/>
              </a:spcBef>
              <a:spcAft>
                <a:spcPts val="900"/>
              </a:spcAft>
              <a:buFont typeface="Arial"/>
              <a:buChar char="•"/>
            </a:pPr>
            <a:r>
              <a:rPr lang="en-US" sz="2400">
                <a:solidFill>
                  <a:srgbClr val="3E5162"/>
                </a:solidFill>
                <a:latin typeface="Lato Regular"/>
                <a:ea typeface="+mn-ea"/>
              </a:rPr>
              <a:t>Identify potential alternative structures – joint venture</a:t>
            </a:r>
            <a:r>
              <a:rPr lang="en-US" sz="2400" smtClean="0">
                <a:solidFill>
                  <a:srgbClr val="3E5162"/>
                </a:solidFill>
                <a:latin typeface="Lato Regular"/>
                <a:ea typeface="+mn-ea"/>
              </a:rPr>
              <a:t>?</a:t>
            </a:r>
            <a:endParaRPr lang="en-US" sz="2400">
              <a:solidFill>
                <a:srgbClr val="3E5162"/>
              </a:solidFill>
              <a:latin typeface="Lato Regular"/>
              <a:ea typeface="+mn-ea"/>
            </a:endParaRPr>
          </a:p>
          <a:p>
            <a:pPr marL="514350" lvl="0" indent="-514350" defTabSz="685800">
              <a:lnSpc>
                <a:spcPct val="100000"/>
              </a:lnSpc>
              <a:spcBef>
                <a:spcPts val="0"/>
              </a:spcBef>
              <a:spcAft>
                <a:spcPts val="900"/>
              </a:spcAft>
              <a:buFont typeface="Arial"/>
              <a:buChar char="•"/>
            </a:pPr>
            <a:r>
              <a:rPr lang="en-US" sz="2400">
                <a:solidFill>
                  <a:srgbClr val="3E5162"/>
                </a:solidFill>
                <a:latin typeface="Lato Regular"/>
                <a:ea typeface="+mn-ea"/>
              </a:rPr>
              <a:t>Preserve records and demand that teaming partner do the same </a:t>
            </a:r>
          </a:p>
          <a:p>
            <a:pPr marL="514350" lvl="0" indent="-514350" defTabSz="685800">
              <a:lnSpc>
                <a:spcPct val="100000"/>
              </a:lnSpc>
              <a:spcBef>
                <a:spcPts val="0"/>
              </a:spcBef>
              <a:spcAft>
                <a:spcPts val="900"/>
              </a:spcAft>
              <a:buFont typeface="Arial"/>
              <a:buChar char="•"/>
            </a:pPr>
            <a:r>
              <a:rPr lang="en-US" sz="2400">
                <a:solidFill>
                  <a:srgbClr val="3E5162"/>
                </a:solidFill>
                <a:latin typeface="Lato Regular"/>
                <a:ea typeface="+mn-ea"/>
              </a:rPr>
              <a:t>Do not proceed with opportunity if risk is too great</a:t>
            </a:r>
          </a:p>
          <a:p>
            <a:endParaRPr lang="en-US" sz="3200"/>
          </a:p>
        </p:txBody>
      </p:sp>
      <p:sp>
        <p:nvSpPr>
          <p:cNvPr id="3" name="Title 2">
            <a:extLst>
              <a:ext uri="{FF2B5EF4-FFF2-40B4-BE49-F238E27FC236}">
                <a16:creationId xmlns:a16="http://schemas.microsoft.com/office/drawing/2014/main" id="{FBBF2038-F633-D676-9B9E-DC763BFF9FF7}"/>
              </a:ext>
            </a:extLst>
          </p:cNvPr>
          <p:cNvSpPr>
            <a:spLocks noGrp="1"/>
          </p:cNvSpPr>
          <p:nvPr>
            <p:ph type="ctrTitle"/>
          </p:nvPr>
        </p:nvSpPr>
        <p:spPr>
          <a:xfrm>
            <a:off x="751114" y="610553"/>
            <a:ext cx="6335485" cy="582385"/>
          </a:xfrm>
        </p:spPr>
        <p:txBody>
          <a:bodyPr/>
          <a:lstStyle/>
          <a:p>
            <a:r>
              <a:rPr lang="en-US" sz="2400"/>
              <a:t>HOW TO PREVENT THINGS FROM GOING WRONG AND WHAT TO DO IF THEY DO GO WRONG</a:t>
            </a:r>
          </a:p>
        </p:txBody>
      </p:sp>
    </p:spTree>
    <p:extLst>
      <p:ext uri="{BB962C8B-B14F-4D97-AF65-F5344CB8AC3E}">
        <p14:creationId xmlns:p14="http://schemas.microsoft.com/office/powerpoint/2010/main" val="38108885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42955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CECC20C-B454-9C6A-09AD-14D34545F827}"/>
              </a:ext>
            </a:extLst>
          </p:cNvPr>
          <p:cNvSpPr>
            <a:spLocks noGrp="1"/>
          </p:cNvSpPr>
          <p:nvPr>
            <p:ph type="body" sz="quarter" idx="12"/>
          </p:nvPr>
        </p:nvSpPr>
        <p:spPr/>
        <p:txBody>
          <a:bodyPr/>
          <a:lstStyle/>
          <a:p>
            <a:r>
              <a:rPr lang="en-US" smtClean="0"/>
              <a:t>Andrew March</a:t>
            </a:r>
            <a:endParaRPr lang="en-US"/>
          </a:p>
        </p:txBody>
      </p:sp>
      <p:sp>
        <p:nvSpPr>
          <p:cNvPr id="3" name="Text Placeholder 2">
            <a:extLst>
              <a:ext uri="{FF2B5EF4-FFF2-40B4-BE49-F238E27FC236}">
                <a16:creationId xmlns:a16="http://schemas.microsoft.com/office/drawing/2014/main" id="{5A9CB34D-CA4D-B93E-4B19-91537929EEC2}"/>
              </a:ext>
            </a:extLst>
          </p:cNvPr>
          <p:cNvSpPr>
            <a:spLocks noGrp="1"/>
          </p:cNvSpPr>
          <p:nvPr>
            <p:ph type="body" sz="quarter" idx="13"/>
          </p:nvPr>
        </p:nvSpPr>
        <p:spPr/>
        <p:txBody>
          <a:bodyPr>
            <a:normAutofit fontScale="92500" lnSpcReduction="10000"/>
          </a:bodyPr>
          <a:lstStyle/>
          <a:p>
            <a:r>
              <a:rPr lang="en-US">
                <a:hlinkClick r:id="rId2"/>
              </a:rPr>
              <a:t>AMarch@schwabe.com</a:t>
            </a:r>
            <a:endParaRPr lang="en-US"/>
          </a:p>
        </p:txBody>
      </p:sp>
      <p:sp>
        <p:nvSpPr>
          <p:cNvPr id="4" name="Text Placeholder 3">
            <a:extLst>
              <a:ext uri="{FF2B5EF4-FFF2-40B4-BE49-F238E27FC236}">
                <a16:creationId xmlns:a16="http://schemas.microsoft.com/office/drawing/2014/main" id="{B0727E99-C402-F78A-E69B-BA87D202800D}"/>
              </a:ext>
            </a:extLst>
          </p:cNvPr>
          <p:cNvSpPr>
            <a:spLocks noGrp="1"/>
          </p:cNvSpPr>
          <p:nvPr>
            <p:ph type="body" sz="quarter" idx="14"/>
          </p:nvPr>
        </p:nvSpPr>
        <p:spPr/>
        <p:txBody>
          <a:bodyPr>
            <a:normAutofit lnSpcReduction="10000"/>
          </a:bodyPr>
          <a:lstStyle/>
          <a:p>
            <a:r>
              <a:rPr lang="en-US" smtClean="0"/>
              <a:t>907-339-7146</a:t>
            </a:r>
            <a:endParaRPr lang="en-US"/>
          </a:p>
        </p:txBody>
      </p:sp>
      <p:sp>
        <p:nvSpPr>
          <p:cNvPr id="5" name="Text Placeholder 4">
            <a:extLst>
              <a:ext uri="{FF2B5EF4-FFF2-40B4-BE49-F238E27FC236}">
                <a16:creationId xmlns:a16="http://schemas.microsoft.com/office/drawing/2014/main" id="{9CBD8368-2F8D-D204-A367-2B2A3D9B9C5C}"/>
              </a:ext>
            </a:extLst>
          </p:cNvPr>
          <p:cNvSpPr>
            <a:spLocks noGrp="1"/>
          </p:cNvSpPr>
          <p:nvPr>
            <p:ph type="body" sz="quarter" idx="15"/>
          </p:nvPr>
        </p:nvSpPr>
        <p:spPr/>
        <p:txBody>
          <a:bodyPr>
            <a:normAutofit fontScale="62500" lnSpcReduction="20000"/>
          </a:bodyPr>
          <a:lstStyle/>
          <a:p>
            <a:r>
              <a:rPr lang="en-US"/>
              <a:t>https://www.schwabe.com/professional/andrew-march/</a:t>
            </a:r>
          </a:p>
        </p:txBody>
      </p:sp>
      <p:sp>
        <p:nvSpPr>
          <p:cNvPr id="6" name="Text Placeholder 5">
            <a:extLst>
              <a:ext uri="{FF2B5EF4-FFF2-40B4-BE49-F238E27FC236}">
                <a16:creationId xmlns:a16="http://schemas.microsoft.com/office/drawing/2014/main" id="{2BF0E93E-12AE-5C9F-1AA7-2BA9BB1484BD}"/>
              </a:ext>
            </a:extLst>
          </p:cNvPr>
          <p:cNvSpPr>
            <a:spLocks noGrp="1"/>
          </p:cNvSpPr>
          <p:nvPr>
            <p:ph type="body" sz="quarter" idx="16"/>
          </p:nvPr>
        </p:nvSpPr>
        <p:spPr/>
        <p:txBody>
          <a:bodyPr/>
          <a:lstStyle/>
          <a:p>
            <a:r>
              <a:rPr lang="en-US" smtClean="0"/>
              <a:t>Chris Slottee</a:t>
            </a:r>
            <a:endParaRPr lang="en-US"/>
          </a:p>
        </p:txBody>
      </p:sp>
      <p:sp>
        <p:nvSpPr>
          <p:cNvPr id="7" name="Text Placeholder 6">
            <a:extLst>
              <a:ext uri="{FF2B5EF4-FFF2-40B4-BE49-F238E27FC236}">
                <a16:creationId xmlns:a16="http://schemas.microsoft.com/office/drawing/2014/main" id="{6972421F-0F86-1A8C-39D3-04B9240FD279}"/>
              </a:ext>
            </a:extLst>
          </p:cNvPr>
          <p:cNvSpPr>
            <a:spLocks noGrp="1"/>
          </p:cNvSpPr>
          <p:nvPr>
            <p:ph type="body" sz="quarter" idx="17"/>
          </p:nvPr>
        </p:nvSpPr>
        <p:spPr/>
        <p:txBody>
          <a:bodyPr>
            <a:normAutofit fontScale="92500" lnSpcReduction="10000"/>
          </a:bodyPr>
          <a:lstStyle/>
          <a:p>
            <a:r>
              <a:rPr lang="en-US">
                <a:hlinkClick r:id="rId3"/>
              </a:rPr>
              <a:t>CSlottee@SCHWABE.com</a:t>
            </a:r>
            <a:endParaRPr lang="en-US"/>
          </a:p>
        </p:txBody>
      </p:sp>
      <p:sp>
        <p:nvSpPr>
          <p:cNvPr id="8" name="Text Placeholder 7">
            <a:extLst>
              <a:ext uri="{FF2B5EF4-FFF2-40B4-BE49-F238E27FC236}">
                <a16:creationId xmlns:a16="http://schemas.microsoft.com/office/drawing/2014/main" id="{D915B4D4-5D4E-48EA-AE4A-DFEA3B684587}"/>
              </a:ext>
            </a:extLst>
          </p:cNvPr>
          <p:cNvSpPr>
            <a:spLocks noGrp="1"/>
          </p:cNvSpPr>
          <p:nvPr>
            <p:ph type="body" sz="quarter" idx="18"/>
          </p:nvPr>
        </p:nvSpPr>
        <p:spPr/>
        <p:txBody>
          <a:bodyPr>
            <a:normAutofit lnSpcReduction="10000"/>
          </a:bodyPr>
          <a:lstStyle/>
          <a:p>
            <a:r>
              <a:rPr lang="en-US" smtClean="0"/>
              <a:t>907-339-7130</a:t>
            </a:r>
            <a:endParaRPr lang="en-US"/>
          </a:p>
        </p:txBody>
      </p:sp>
      <p:sp>
        <p:nvSpPr>
          <p:cNvPr id="9" name="Text Placeholder 8">
            <a:extLst>
              <a:ext uri="{FF2B5EF4-FFF2-40B4-BE49-F238E27FC236}">
                <a16:creationId xmlns:a16="http://schemas.microsoft.com/office/drawing/2014/main" id="{9904037C-AA75-D720-D35D-BD7C089A7D39}"/>
              </a:ext>
            </a:extLst>
          </p:cNvPr>
          <p:cNvSpPr>
            <a:spLocks noGrp="1"/>
          </p:cNvSpPr>
          <p:nvPr>
            <p:ph type="body" sz="quarter" idx="19"/>
          </p:nvPr>
        </p:nvSpPr>
        <p:spPr/>
        <p:txBody>
          <a:bodyPr>
            <a:normAutofit fontScale="55000" lnSpcReduction="20000"/>
          </a:bodyPr>
          <a:lstStyle/>
          <a:p>
            <a:r>
              <a:rPr lang="en-US"/>
              <a:t>https://www.schwabe.com/professional/christopher-slottee/</a:t>
            </a:r>
          </a:p>
        </p:txBody>
      </p:sp>
      <p:sp>
        <p:nvSpPr>
          <p:cNvPr id="10" name="Text Placeholder 9">
            <a:extLst>
              <a:ext uri="{FF2B5EF4-FFF2-40B4-BE49-F238E27FC236}">
                <a16:creationId xmlns:a16="http://schemas.microsoft.com/office/drawing/2014/main" id="{803B0635-4A73-5FAA-08C0-E174CA2CE565}"/>
              </a:ext>
            </a:extLst>
          </p:cNvPr>
          <p:cNvSpPr>
            <a:spLocks noGrp="1"/>
          </p:cNvSpPr>
          <p:nvPr>
            <p:ph type="body" sz="quarter" idx="20"/>
          </p:nvPr>
        </p:nvSpPr>
        <p:spPr/>
        <p:txBody>
          <a:bodyPr/>
          <a:lstStyle/>
          <a:p>
            <a:r>
              <a:rPr lang="en-US" smtClean="0"/>
              <a:t>Jacob Broussard</a:t>
            </a:r>
            <a:endParaRPr lang="en-US"/>
          </a:p>
        </p:txBody>
      </p:sp>
      <p:sp>
        <p:nvSpPr>
          <p:cNvPr id="11" name="Text Placeholder 10">
            <a:extLst>
              <a:ext uri="{FF2B5EF4-FFF2-40B4-BE49-F238E27FC236}">
                <a16:creationId xmlns:a16="http://schemas.microsoft.com/office/drawing/2014/main" id="{D47A5427-02B4-A61E-701F-8B68A72A24F8}"/>
              </a:ext>
            </a:extLst>
          </p:cNvPr>
          <p:cNvSpPr>
            <a:spLocks noGrp="1"/>
          </p:cNvSpPr>
          <p:nvPr>
            <p:ph type="body" sz="quarter" idx="21"/>
          </p:nvPr>
        </p:nvSpPr>
        <p:spPr/>
        <p:txBody>
          <a:bodyPr>
            <a:normAutofit lnSpcReduction="10000"/>
          </a:bodyPr>
          <a:lstStyle/>
          <a:p>
            <a:r>
              <a:rPr lang="en-US">
                <a:hlinkClick r:id="rId4"/>
              </a:rPr>
              <a:t>JBroussard@schwabe.com</a:t>
            </a:r>
            <a:endParaRPr lang="en-US"/>
          </a:p>
        </p:txBody>
      </p:sp>
      <p:sp>
        <p:nvSpPr>
          <p:cNvPr id="12" name="Text Placeholder 11">
            <a:extLst>
              <a:ext uri="{FF2B5EF4-FFF2-40B4-BE49-F238E27FC236}">
                <a16:creationId xmlns:a16="http://schemas.microsoft.com/office/drawing/2014/main" id="{6F0587D2-2A69-35AB-38E3-90B1FE6D02FD}"/>
              </a:ext>
            </a:extLst>
          </p:cNvPr>
          <p:cNvSpPr>
            <a:spLocks noGrp="1"/>
          </p:cNvSpPr>
          <p:nvPr>
            <p:ph type="body" sz="quarter" idx="22"/>
          </p:nvPr>
        </p:nvSpPr>
        <p:spPr/>
        <p:txBody>
          <a:bodyPr>
            <a:normAutofit lnSpcReduction="10000"/>
          </a:bodyPr>
          <a:lstStyle/>
          <a:p>
            <a:r>
              <a:rPr lang="en-US" smtClean="0">
                <a:solidFill>
                  <a:schemeClr val="tx1"/>
                </a:solidFill>
              </a:rPr>
              <a:t>206-407-1595</a:t>
            </a:r>
            <a:endParaRPr lang="en-US">
              <a:solidFill>
                <a:schemeClr val="tx1"/>
              </a:solidFill>
            </a:endParaRPr>
          </a:p>
        </p:txBody>
      </p:sp>
      <p:sp>
        <p:nvSpPr>
          <p:cNvPr id="13" name="Text Placeholder 12">
            <a:extLst>
              <a:ext uri="{FF2B5EF4-FFF2-40B4-BE49-F238E27FC236}">
                <a16:creationId xmlns:a16="http://schemas.microsoft.com/office/drawing/2014/main" id="{40252044-352C-9848-D68D-D4CBD2C308B0}"/>
              </a:ext>
            </a:extLst>
          </p:cNvPr>
          <p:cNvSpPr>
            <a:spLocks noGrp="1"/>
          </p:cNvSpPr>
          <p:nvPr>
            <p:ph type="body" sz="quarter" idx="23"/>
          </p:nvPr>
        </p:nvSpPr>
        <p:spPr/>
        <p:txBody>
          <a:bodyPr>
            <a:normAutofit/>
          </a:bodyPr>
          <a:lstStyle/>
          <a:p>
            <a:r>
              <a:rPr lang="en-US" sz="900"/>
              <a:t>https://www.linkedin.com/in/jacobbroussard/</a:t>
            </a:r>
          </a:p>
        </p:txBody>
      </p:sp>
      <p:pic>
        <p:nvPicPr>
          <p:cNvPr id="30" name="Picture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6651" y="1422511"/>
            <a:ext cx="914400" cy="914400"/>
          </a:xfrm>
          <a:prstGeom prst="rect">
            <a:avLst/>
          </a:prstGeom>
        </p:spPr>
      </p:pic>
      <p:pic>
        <p:nvPicPr>
          <p:cNvPr id="31" name="Picture 3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06651" y="3033054"/>
            <a:ext cx="914400" cy="914400"/>
          </a:xfrm>
          <a:prstGeom prst="rect">
            <a:avLst/>
          </a:prstGeom>
        </p:spPr>
      </p:pic>
      <p:pic>
        <p:nvPicPr>
          <p:cNvPr id="32" name="Picture 3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51756" y="1422511"/>
            <a:ext cx="914400" cy="914400"/>
          </a:xfrm>
          <a:prstGeom prst="rect">
            <a:avLst/>
          </a:prstGeom>
        </p:spPr>
      </p:pic>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51756" y="5549299"/>
            <a:ext cx="1709931" cy="414529"/>
          </a:xfrm>
          <a:prstGeom prst="rect">
            <a:avLst/>
          </a:prstGeom>
        </p:spPr>
      </p:pic>
    </p:spTree>
    <p:extLst>
      <p:ext uri="{BB962C8B-B14F-4D97-AF65-F5344CB8AC3E}">
        <p14:creationId xmlns:p14="http://schemas.microsoft.com/office/powerpoint/2010/main" val="29577628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descr="A boat on a lake&#10;&#10;Description automatically generated with low confidence">
            <a:extLst>
              <a:ext uri="{FF2B5EF4-FFF2-40B4-BE49-F238E27FC236}">
                <a16:creationId xmlns:a16="http://schemas.microsoft.com/office/drawing/2014/main" id="{1B341497-482B-A547-9554-6DC43C3847E0}"/>
              </a:ext>
            </a:extLst>
          </p:cNvPr>
          <p:cNvPicPr>
            <a:picLocks noGrp="1" noChangeAspect="1"/>
          </p:cNvPicPr>
          <p:nvPr>
            <p:ph type="pic" sz="quarter" idx="13"/>
          </p:nvPr>
        </p:nvPicPr>
        <p:blipFill>
          <a:blip r:embed="rId2" cstate="print">
            <a:extLst>
              <a:ext uri="{28A0092B-C50C-407E-A947-70E740481C1C}">
                <a14:useLocalDpi xmlns:a14="http://schemas.microsoft.com/office/drawing/2010/main"/>
              </a:ext>
            </a:extLst>
          </a:blip>
          <a:srcRect/>
          <a:stretch>
            <a:fillRect/>
          </a:stretch>
        </p:blipFill>
        <p:spPr>
          <a:ln>
            <a:noFill/>
          </a:ln>
        </p:spPr>
      </p:pic>
      <p:pic>
        <p:nvPicPr>
          <p:cNvPr id="19" name="Picture Placeholder 18" descr="A close-up of a fish&#10;&#10;Description automatically generated with low confidence">
            <a:extLst>
              <a:ext uri="{FF2B5EF4-FFF2-40B4-BE49-F238E27FC236}">
                <a16:creationId xmlns:a16="http://schemas.microsoft.com/office/drawing/2014/main" id="{C77448A5-A415-4946-807B-4CE9DD20ED91}"/>
              </a:ext>
            </a:extLst>
          </p:cNvPr>
          <p:cNvPicPr>
            <a:picLocks noGrp="1" noChangeAspect="1"/>
          </p:cNvPicPr>
          <p:nvPr>
            <p:ph type="pic" sz="quarter" idx="14"/>
          </p:nvPr>
        </p:nvPicPr>
        <p:blipFill>
          <a:blip r:embed="rId3" cstate="print">
            <a:extLst>
              <a:ext uri="{28A0092B-C50C-407E-A947-70E740481C1C}">
                <a14:useLocalDpi xmlns:a14="http://schemas.microsoft.com/office/drawing/2010/main"/>
              </a:ext>
            </a:extLst>
          </a:blip>
          <a:srcRect/>
          <a:stretch>
            <a:fillRect/>
          </a:stretch>
        </p:blipFill>
        <p:spPr>
          <a:ln>
            <a:noFill/>
          </a:ln>
        </p:spPr>
      </p:pic>
      <p:pic>
        <p:nvPicPr>
          <p:cNvPr id="21" name="Picture Placeholder 20">
            <a:extLst>
              <a:ext uri="{FF2B5EF4-FFF2-40B4-BE49-F238E27FC236}">
                <a16:creationId xmlns:a16="http://schemas.microsoft.com/office/drawing/2014/main" id="{BECB3168-2E8A-2E43-8407-74764F875303}"/>
              </a:ext>
            </a:extLst>
          </p:cNvPr>
          <p:cNvPicPr>
            <a:picLocks noGrp="1" noChangeAspect="1"/>
          </p:cNvPicPr>
          <p:nvPr>
            <p:ph type="pic" sz="quarter" idx="15"/>
          </p:nvPr>
        </p:nvPicPr>
        <p:blipFill>
          <a:blip r:embed="rId4" cstate="print">
            <a:extLst>
              <a:ext uri="{28A0092B-C50C-407E-A947-70E740481C1C}">
                <a14:useLocalDpi xmlns:a14="http://schemas.microsoft.com/office/drawing/2010/main"/>
              </a:ext>
            </a:extLst>
          </a:blip>
          <a:srcRect/>
          <a:stretch/>
        </p:blipFill>
        <p:spPr>
          <a:xfrm>
            <a:off x="9154978" y="0"/>
            <a:ext cx="3068320" cy="3429000"/>
          </a:xfrm>
          <a:ln>
            <a:noFill/>
          </a:ln>
        </p:spPr>
      </p:pic>
      <p:pic>
        <p:nvPicPr>
          <p:cNvPr id="25" name="Picture Placeholder 24" descr="A picture containing indoor, chocolate, plate, decorated&#10;&#10;Description automatically generated">
            <a:extLst>
              <a:ext uri="{FF2B5EF4-FFF2-40B4-BE49-F238E27FC236}">
                <a16:creationId xmlns:a16="http://schemas.microsoft.com/office/drawing/2014/main" id="{BC2D1450-913F-FC44-8516-043D9CB1E632}"/>
              </a:ext>
            </a:extLst>
          </p:cNvPr>
          <p:cNvPicPr>
            <a:picLocks noGrp="1" noChangeAspect="1"/>
          </p:cNvPicPr>
          <p:nvPr>
            <p:ph type="pic" sz="quarter" idx="16"/>
          </p:nvPr>
        </p:nvPicPr>
        <p:blipFill>
          <a:blip r:embed="rId5" cstate="print">
            <a:extLst>
              <a:ext uri="{28A0092B-C50C-407E-A947-70E740481C1C}">
                <a14:useLocalDpi xmlns:a14="http://schemas.microsoft.com/office/drawing/2010/main"/>
              </a:ext>
            </a:extLst>
          </a:blip>
          <a:srcRect/>
          <a:stretch>
            <a:fillRect/>
          </a:stretch>
        </p:blipFill>
        <p:spPr>
          <a:ln>
            <a:noFill/>
          </a:ln>
        </p:spPr>
      </p:pic>
      <p:pic>
        <p:nvPicPr>
          <p:cNvPr id="27" name="Picture Placeholder 26" descr="A close up of a circuit board&#10;&#10;Description automatically generated with low confidence">
            <a:extLst>
              <a:ext uri="{FF2B5EF4-FFF2-40B4-BE49-F238E27FC236}">
                <a16:creationId xmlns:a16="http://schemas.microsoft.com/office/drawing/2014/main" id="{AF691ABA-F507-B646-945E-B8DBDF01152F}"/>
              </a:ext>
            </a:extLst>
          </p:cNvPr>
          <p:cNvPicPr>
            <a:picLocks noGrp="1" noChangeAspect="1"/>
          </p:cNvPicPr>
          <p:nvPr>
            <p:ph type="pic" sz="quarter" idx="17"/>
          </p:nvPr>
        </p:nvPicPr>
        <p:blipFill>
          <a:blip r:embed="rId6" cstate="print">
            <a:extLst>
              <a:ext uri="{28A0092B-C50C-407E-A947-70E740481C1C}">
                <a14:useLocalDpi xmlns:a14="http://schemas.microsoft.com/office/drawing/2010/main"/>
              </a:ext>
            </a:extLst>
          </a:blip>
          <a:srcRect/>
          <a:stretch>
            <a:fillRect/>
          </a:stretch>
        </p:blipFill>
        <p:spPr>
          <a:ln>
            <a:noFill/>
          </a:ln>
        </p:spPr>
      </p:pic>
      <p:pic>
        <p:nvPicPr>
          <p:cNvPr id="29" name="Picture Placeholder 28" descr="A picture containing text&#10;&#10;Description automatically generated">
            <a:extLst>
              <a:ext uri="{FF2B5EF4-FFF2-40B4-BE49-F238E27FC236}">
                <a16:creationId xmlns:a16="http://schemas.microsoft.com/office/drawing/2014/main" id="{93117780-D2F8-CD46-9622-0CDF39C9901B}"/>
              </a:ext>
            </a:extLst>
          </p:cNvPr>
          <p:cNvPicPr>
            <a:picLocks noGrp="1" noChangeAspect="1"/>
          </p:cNvPicPr>
          <p:nvPr>
            <p:ph type="pic" sz="quarter" idx="18"/>
          </p:nvPr>
        </p:nvPicPr>
        <p:blipFill>
          <a:blip r:embed="rId7" cstate="print">
            <a:extLst>
              <a:ext uri="{28A0092B-C50C-407E-A947-70E740481C1C}">
                <a14:useLocalDpi xmlns:a14="http://schemas.microsoft.com/office/drawing/2010/main"/>
              </a:ext>
            </a:extLst>
          </a:blip>
          <a:srcRect/>
          <a:stretch>
            <a:fillRect/>
          </a:stretch>
        </p:blipFill>
        <p:spPr>
          <a:ln>
            <a:noFill/>
          </a:ln>
        </p:spPr>
      </p:pic>
      <p:pic>
        <p:nvPicPr>
          <p:cNvPr id="23" name="Picture Placeholder 22" descr="A picture containing bottle&#10;&#10;Description automatically generated">
            <a:extLst>
              <a:ext uri="{FF2B5EF4-FFF2-40B4-BE49-F238E27FC236}">
                <a16:creationId xmlns:a16="http://schemas.microsoft.com/office/drawing/2014/main" id="{1E1E11F6-04BC-5A4A-A1AB-D0C6951DEA80}"/>
              </a:ext>
            </a:extLst>
          </p:cNvPr>
          <p:cNvPicPr>
            <a:picLocks noGrp="1" noChangeAspect="1"/>
          </p:cNvPicPr>
          <p:nvPr>
            <p:ph type="pic" sz="quarter" idx="19"/>
          </p:nvPr>
        </p:nvPicPr>
        <p:blipFill>
          <a:blip r:embed="rId8" cstate="print">
            <a:extLst>
              <a:ext uri="{28A0092B-C50C-407E-A947-70E740481C1C}">
                <a14:useLocalDpi xmlns:a14="http://schemas.microsoft.com/office/drawing/2010/main"/>
              </a:ext>
            </a:extLst>
          </a:blip>
          <a:srcRect/>
          <a:stretch>
            <a:fillRect/>
          </a:stretch>
        </p:blipFill>
        <p:spPr>
          <a:ln>
            <a:noFill/>
          </a:ln>
        </p:spPr>
      </p:pic>
      <p:sp>
        <p:nvSpPr>
          <p:cNvPr id="30" name="Rectangle 29">
            <a:extLst>
              <a:ext uri="{FF2B5EF4-FFF2-40B4-BE49-F238E27FC236}">
                <a16:creationId xmlns:a16="http://schemas.microsoft.com/office/drawing/2014/main" id="{7CEA3A6E-BE93-5844-9A99-A86171C112C4}"/>
              </a:ext>
            </a:extLst>
          </p:cNvPr>
          <p:cNvSpPr/>
          <p:nvPr/>
        </p:nvSpPr>
        <p:spPr>
          <a:xfrm rot="5400000">
            <a:off x="3091590" y="-63909"/>
            <a:ext cx="2936238" cy="3064060"/>
          </a:xfrm>
          <a:prstGeom prst="rect">
            <a:avLst/>
          </a:prstGeom>
          <a:gradFill flip="none" rotWithShape="1">
            <a:gsLst>
              <a:gs pos="50000">
                <a:schemeClr val="bg1">
                  <a:alpha val="0"/>
                </a:schemeClr>
              </a:gs>
              <a:gs pos="100000">
                <a:schemeClr val="tx1"/>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B41F6B74-DC4F-7C4C-9811-5CFD5925F3E4}"/>
              </a:ext>
            </a:extLst>
          </p:cNvPr>
          <p:cNvSpPr/>
          <p:nvPr/>
        </p:nvSpPr>
        <p:spPr>
          <a:xfrm rot="5400000">
            <a:off x="6149750" y="-63909"/>
            <a:ext cx="2936238" cy="3064060"/>
          </a:xfrm>
          <a:prstGeom prst="rect">
            <a:avLst/>
          </a:prstGeom>
          <a:gradFill flip="none" rotWithShape="1">
            <a:gsLst>
              <a:gs pos="50000">
                <a:schemeClr val="bg1">
                  <a:alpha val="0"/>
                </a:schemeClr>
              </a:gs>
              <a:gs pos="100000">
                <a:schemeClr val="tx1"/>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0CCBCB29-27A7-BE43-83C0-D23315B4EB91}"/>
              </a:ext>
            </a:extLst>
          </p:cNvPr>
          <p:cNvSpPr/>
          <p:nvPr/>
        </p:nvSpPr>
        <p:spPr>
          <a:xfrm rot="5400000">
            <a:off x="9218070" y="-63909"/>
            <a:ext cx="2936238" cy="3064060"/>
          </a:xfrm>
          <a:prstGeom prst="rect">
            <a:avLst/>
          </a:prstGeom>
          <a:gradFill flip="none" rotWithShape="1">
            <a:gsLst>
              <a:gs pos="50000">
                <a:schemeClr val="bg1">
                  <a:alpha val="0"/>
                </a:schemeClr>
              </a:gs>
              <a:gs pos="100000">
                <a:schemeClr val="tx1"/>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0EF1041-A9E4-F54D-8FDE-1F58D785DBFC}"/>
              </a:ext>
            </a:extLst>
          </p:cNvPr>
          <p:cNvSpPr/>
          <p:nvPr/>
        </p:nvSpPr>
        <p:spPr>
          <a:xfrm rot="5400000">
            <a:off x="3091590" y="3365091"/>
            <a:ext cx="2936238" cy="3064060"/>
          </a:xfrm>
          <a:prstGeom prst="rect">
            <a:avLst/>
          </a:prstGeom>
          <a:gradFill flip="none" rotWithShape="1">
            <a:gsLst>
              <a:gs pos="50000">
                <a:schemeClr val="bg1">
                  <a:alpha val="0"/>
                </a:schemeClr>
              </a:gs>
              <a:gs pos="100000">
                <a:schemeClr val="tx1"/>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D2751BA8-5FA9-8D4F-90C0-48312C50E2B2}"/>
              </a:ext>
            </a:extLst>
          </p:cNvPr>
          <p:cNvSpPr/>
          <p:nvPr/>
        </p:nvSpPr>
        <p:spPr>
          <a:xfrm rot="5400000">
            <a:off x="6156962" y="3372303"/>
            <a:ext cx="2936238" cy="3049636"/>
          </a:xfrm>
          <a:prstGeom prst="rect">
            <a:avLst/>
          </a:prstGeom>
          <a:gradFill flip="none" rotWithShape="1">
            <a:gsLst>
              <a:gs pos="50000">
                <a:schemeClr val="bg1">
                  <a:alpha val="0"/>
                </a:schemeClr>
              </a:gs>
              <a:gs pos="100000">
                <a:schemeClr val="tx1"/>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055EB2C4-8DAB-324D-B283-DF2EFBAA83B6}"/>
              </a:ext>
            </a:extLst>
          </p:cNvPr>
          <p:cNvSpPr/>
          <p:nvPr/>
        </p:nvSpPr>
        <p:spPr>
          <a:xfrm rot="5400000">
            <a:off x="9218070" y="3365091"/>
            <a:ext cx="2936238" cy="3064060"/>
          </a:xfrm>
          <a:prstGeom prst="rect">
            <a:avLst/>
          </a:prstGeom>
          <a:gradFill flip="none" rotWithShape="1">
            <a:gsLst>
              <a:gs pos="50000">
                <a:schemeClr val="bg1">
                  <a:alpha val="0"/>
                </a:schemeClr>
              </a:gs>
              <a:gs pos="100000">
                <a:schemeClr val="tx1"/>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BEB64745-E6A0-C64D-A023-D45BBEF27F11}"/>
              </a:ext>
            </a:extLst>
          </p:cNvPr>
          <p:cNvSpPr/>
          <p:nvPr/>
        </p:nvSpPr>
        <p:spPr>
          <a:xfrm rot="5400000">
            <a:off x="14282" y="3365091"/>
            <a:ext cx="2936238" cy="3064060"/>
          </a:xfrm>
          <a:prstGeom prst="rect">
            <a:avLst/>
          </a:prstGeom>
          <a:gradFill flip="none" rotWithShape="1">
            <a:gsLst>
              <a:gs pos="50000">
                <a:schemeClr val="bg1">
                  <a:alpha val="0"/>
                </a:schemeClr>
              </a:gs>
              <a:gs pos="100000">
                <a:schemeClr val="tx1"/>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FA6C581A-AB5F-E04C-B842-D73FC0A7B772}"/>
              </a:ext>
            </a:extLst>
          </p:cNvPr>
          <p:cNvSpPr>
            <a:spLocks noGrp="1"/>
          </p:cNvSpPr>
          <p:nvPr>
            <p:ph type="body" sz="quarter" idx="26"/>
          </p:nvPr>
        </p:nvSpPr>
        <p:spPr/>
        <p:txBody>
          <a:bodyPr/>
          <a:lstStyle/>
          <a:p>
            <a:r>
              <a:rPr lang="en-US" dirty="0"/>
              <a:t>INDIAN COUNTRY</a:t>
            </a:r>
            <a:br>
              <a:rPr lang="en-US" dirty="0"/>
            </a:br>
            <a:r>
              <a:rPr lang="en-US" dirty="0"/>
              <a:t>AND ALASKA NATIVE</a:t>
            </a:r>
            <a:br>
              <a:rPr lang="en-US" dirty="0"/>
            </a:br>
            <a:r>
              <a:rPr lang="en-US" dirty="0"/>
              <a:t>CORPORATIONS</a:t>
            </a:r>
          </a:p>
        </p:txBody>
      </p:sp>
      <p:sp>
        <p:nvSpPr>
          <p:cNvPr id="10" name="Text Placeholder 9">
            <a:extLst>
              <a:ext uri="{FF2B5EF4-FFF2-40B4-BE49-F238E27FC236}">
                <a16:creationId xmlns:a16="http://schemas.microsoft.com/office/drawing/2014/main" id="{17B9AA57-5D5F-E14E-8BEC-5717EA422F7D}"/>
              </a:ext>
            </a:extLst>
          </p:cNvPr>
          <p:cNvSpPr>
            <a:spLocks noGrp="1"/>
          </p:cNvSpPr>
          <p:nvPr>
            <p:ph type="body" sz="quarter" idx="27"/>
          </p:nvPr>
        </p:nvSpPr>
        <p:spPr/>
        <p:txBody>
          <a:bodyPr/>
          <a:lstStyle/>
          <a:p>
            <a:r>
              <a:rPr lang="en-US" dirty="0"/>
              <a:t>HEALTHCARE AND</a:t>
            </a:r>
            <a:br>
              <a:rPr lang="en-US" dirty="0"/>
            </a:br>
            <a:r>
              <a:rPr lang="en-US" dirty="0"/>
              <a:t>LIFE SCIENCES</a:t>
            </a:r>
          </a:p>
        </p:txBody>
      </p:sp>
      <p:sp>
        <p:nvSpPr>
          <p:cNvPr id="11" name="Text Placeholder 10">
            <a:extLst>
              <a:ext uri="{FF2B5EF4-FFF2-40B4-BE49-F238E27FC236}">
                <a16:creationId xmlns:a16="http://schemas.microsoft.com/office/drawing/2014/main" id="{AA866B09-A3A6-D441-B5A3-BD7E1009EB51}"/>
              </a:ext>
            </a:extLst>
          </p:cNvPr>
          <p:cNvSpPr>
            <a:spLocks noGrp="1"/>
          </p:cNvSpPr>
          <p:nvPr>
            <p:ph type="body" sz="quarter" idx="28"/>
          </p:nvPr>
        </p:nvSpPr>
        <p:spPr/>
        <p:txBody>
          <a:bodyPr/>
          <a:lstStyle/>
          <a:p>
            <a:r>
              <a:rPr lang="en-US" dirty="0"/>
              <a:t>REAL ESTATE AND</a:t>
            </a:r>
            <a:br>
              <a:rPr lang="en-US" dirty="0"/>
            </a:br>
            <a:r>
              <a:rPr lang="en-US" dirty="0"/>
              <a:t>CONSTRUCTION</a:t>
            </a:r>
          </a:p>
        </p:txBody>
      </p:sp>
      <p:sp>
        <p:nvSpPr>
          <p:cNvPr id="12" name="Text Placeholder 11">
            <a:extLst>
              <a:ext uri="{FF2B5EF4-FFF2-40B4-BE49-F238E27FC236}">
                <a16:creationId xmlns:a16="http://schemas.microsoft.com/office/drawing/2014/main" id="{6A0B2FCB-F511-9745-84AC-33CC4CD99055}"/>
              </a:ext>
            </a:extLst>
          </p:cNvPr>
          <p:cNvSpPr>
            <a:spLocks noGrp="1"/>
          </p:cNvSpPr>
          <p:nvPr>
            <p:ph type="body" sz="quarter" idx="29"/>
          </p:nvPr>
        </p:nvSpPr>
        <p:spPr/>
        <p:txBody>
          <a:bodyPr/>
          <a:lstStyle/>
          <a:p>
            <a:r>
              <a:rPr lang="en-US" dirty="0"/>
              <a:t>NATURAL RESOURCES</a:t>
            </a:r>
          </a:p>
        </p:txBody>
      </p:sp>
      <p:sp>
        <p:nvSpPr>
          <p:cNvPr id="13" name="Text Placeholder 12">
            <a:extLst>
              <a:ext uri="{FF2B5EF4-FFF2-40B4-BE49-F238E27FC236}">
                <a16:creationId xmlns:a16="http://schemas.microsoft.com/office/drawing/2014/main" id="{F359CFDF-2BF3-724C-8BAF-52237A56E5A7}"/>
              </a:ext>
            </a:extLst>
          </p:cNvPr>
          <p:cNvSpPr>
            <a:spLocks noGrp="1"/>
          </p:cNvSpPr>
          <p:nvPr>
            <p:ph type="body" sz="quarter" idx="30"/>
          </p:nvPr>
        </p:nvSpPr>
        <p:spPr/>
        <p:txBody>
          <a:bodyPr/>
          <a:lstStyle/>
          <a:p>
            <a:r>
              <a:rPr lang="en-US" dirty="0"/>
              <a:t>TECHNOLOGY</a:t>
            </a:r>
          </a:p>
        </p:txBody>
      </p:sp>
      <p:sp>
        <p:nvSpPr>
          <p:cNvPr id="14" name="Text Placeholder 13">
            <a:extLst>
              <a:ext uri="{FF2B5EF4-FFF2-40B4-BE49-F238E27FC236}">
                <a16:creationId xmlns:a16="http://schemas.microsoft.com/office/drawing/2014/main" id="{80E4870A-321E-4648-B9C0-C6F99BB1CE26}"/>
              </a:ext>
            </a:extLst>
          </p:cNvPr>
          <p:cNvSpPr>
            <a:spLocks noGrp="1"/>
          </p:cNvSpPr>
          <p:nvPr>
            <p:ph type="body" sz="quarter" idx="31"/>
          </p:nvPr>
        </p:nvSpPr>
        <p:spPr/>
        <p:txBody>
          <a:bodyPr/>
          <a:lstStyle/>
          <a:p>
            <a:r>
              <a:rPr lang="en-US" dirty="0"/>
              <a:t>PORTS AND MARITIME</a:t>
            </a:r>
          </a:p>
        </p:txBody>
      </p:sp>
      <p:sp>
        <p:nvSpPr>
          <p:cNvPr id="15" name="Text Placeholder 14">
            <a:extLst>
              <a:ext uri="{FF2B5EF4-FFF2-40B4-BE49-F238E27FC236}">
                <a16:creationId xmlns:a16="http://schemas.microsoft.com/office/drawing/2014/main" id="{D1DFEA07-B5CB-1246-8493-38485AF936E6}"/>
              </a:ext>
            </a:extLst>
          </p:cNvPr>
          <p:cNvSpPr>
            <a:spLocks noGrp="1"/>
          </p:cNvSpPr>
          <p:nvPr>
            <p:ph type="body" sz="quarter" idx="32"/>
          </p:nvPr>
        </p:nvSpPr>
        <p:spPr/>
        <p:txBody>
          <a:bodyPr/>
          <a:lstStyle/>
          <a:p>
            <a:r>
              <a:rPr lang="en-US" smtClean="0"/>
              <a:t>CONSUMER </a:t>
            </a:r>
            <a:r>
              <a:rPr lang="en-US" dirty="0"/>
              <a:t>PRODUCTS, MANUFACTURING,</a:t>
            </a:r>
            <a:br>
              <a:rPr lang="en-US" dirty="0"/>
            </a:br>
            <a:r>
              <a:rPr lang="en-US" dirty="0"/>
              <a:t>AND RETAIL</a:t>
            </a:r>
          </a:p>
        </p:txBody>
      </p:sp>
      <p:cxnSp>
        <p:nvCxnSpPr>
          <p:cNvPr id="37" name="Straight Connector 36">
            <a:extLst>
              <a:ext uri="{FF2B5EF4-FFF2-40B4-BE49-F238E27FC236}">
                <a16:creationId xmlns:a16="http://schemas.microsoft.com/office/drawing/2014/main" id="{D06EAAA1-0D1C-5848-B931-B8B253715994}"/>
              </a:ext>
            </a:extLst>
          </p:cNvPr>
          <p:cNvCxnSpPr/>
          <p:nvPr/>
        </p:nvCxnSpPr>
        <p:spPr>
          <a:xfrm>
            <a:off x="3027680" y="-109182"/>
            <a:ext cx="0" cy="69671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6E134776-28A5-B948-B589-10F7EFBC2408}"/>
              </a:ext>
            </a:extLst>
          </p:cNvPr>
          <p:cNvCxnSpPr>
            <a:cxnSpLocks/>
          </p:cNvCxnSpPr>
          <p:nvPr/>
        </p:nvCxnSpPr>
        <p:spPr>
          <a:xfrm>
            <a:off x="6098426" y="-109182"/>
            <a:ext cx="0" cy="69671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EDA40F3-3B10-A346-947D-554DE15B4212}"/>
              </a:ext>
            </a:extLst>
          </p:cNvPr>
          <p:cNvCxnSpPr/>
          <p:nvPr/>
        </p:nvCxnSpPr>
        <p:spPr>
          <a:xfrm>
            <a:off x="9155525" y="-109182"/>
            <a:ext cx="0" cy="69671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63718CF-BA4F-064B-99D7-2BF0DCC1F1E6}"/>
              </a:ext>
            </a:extLst>
          </p:cNvPr>
          <p:cNvCxnSpPr>
            <a:cxnSpLocks/>
          </p:cNvCxnSpPr>
          <p:nvPr/>
        </p:nvCxnSpPr>
        <p:spPr>
          <a:xfrm flipH="1">
            <a:off x="-438852" y="3429000"/>
            <a:ext cx="1292655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49238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67979-AAB0-0AAD-9630-A86D0934BB7E}"/>
              </a:ext>
            </a:extLst>
          </p:cNvPr>
          <p:cNvSpPr>
            <a:spLocks noGrp="1"/>
          </p:cNvSpPr>
          <p:nvPr>
            <p:ph type="title"/>
          </p:nvPr>
        </p:nvSpPr>
        <p:spPr/>
        <p:txBody>
          <a:bodyPr/>
          <a:lstStyle/>
          <a:p>
            <a:r>
              <a:rPr lang="en-US" smtClean="0"/>
              <a:t>Jacob Broussard</a:t>
            </a:r>
            <a:endParaRPr lang="en-US" dirty="0"/>
          </a:p>
        </p:txBody>
      </p:sp>
      <p:sp>
        <p:nvSpPr>
          <p:cNvPr id="3" name="Text Placeholder 2">
            <a:extLst>
              <a:ext uri="{FF2B5EF4-FFF2-40B4-BE49-F238E27FC236}">
                <a16:creationId xmlns:a16="http://schemas.microsoft.com/office/drawing/2014/main" id="{900AB98C-40F2-0C9D-10D2-612B84E7E8D3}"/>
              </a:ext>
            </a:extLst>
          </p:cNvPr>
          <p:cNvSpPr>
            <a:spLocks noGrp="1"/>
          </p:cNvSpPr>
          <p:nvPr>
            <p:ph type="body" idx="1"/>
          </p:nvPr>
        </p:nvSpPr>
        <p:spPr/>
        <p:txBody>
          <a:bodyPr>
            <a:normAutofit fontScale="55000" lnSpcReduction="20000"/>
          </a:bodyPr>
          <a:lstStyle/>
          <a:p>
            <a:r>
              <a:rPr lang="en-US" smtClean="0"/>
              <a:t>Government Contracting Attorney</a:t>
            </a:r>
            <a:endParaRPr lang="en-US"/>
          </a:p>
        </p:txBody>
      </p:sp>
      <p:sp>
        <p:nvSpPr>
          <p:cNvPr id="4" name="Text Placeholder 3">
            <a:extLst>
              <a:ext uri="{FF2B5EF4-FFF2-40B4-BE49-F238E27FC236}">
                <a16:creationId xmlns:a16="http://schemas.microsoft.com/office/drawing/2014/main" id="{62F00A57-51C6-CCD5-931E-3BD4C6D7724F}"/>
              </a:ext>
            </a:extLst>
          </p:cNvPr>
          <p:cNvSpPr>
            <a:spLocks noGrp="1"/>
          </p:cNvSpPr>
          <p:nvPr>
            <p:ph type="body" sz="quarter" idx="3"/>
          </p:nvPr>
        </p:nvSpPr>
        <p:spPr/>
        <p:txBody>
          <a:bodyPr>
            <a:normAutofit lnSpcReduction="10000"/>
          </a:bodyPr>
          <a:lstStyle/>
          <a:p>
            <a:r>
              <a:rPr lang="en-US" smtClean="0"/>
              <a:t>Schwabe </a:t>
            </a:r>
            <a:endParaRPr lang="en-US"/>
          </a:p>
        </p:txBody>
      </p:sp>
      <p:pic>
        <p:nvPicPr>
          <p:cNvPr id="6" name="Picture Placeholder 5"/>
          <p:cNvPicPr>
            <a:picLocks noGrp="1" noChangeAspect="1"/>
          </p:cNvPicPr>
          <p:nvPr>
            <p:ph type="pic" idx="10"/>
          </p:nvPr>
        </p:nvPicPr>
        <p:blipFill>
          <a:blip r:embed="rId2">
            <a:extLst>
              <a:ext uri="{28A0092B-C50C-407E-A947-70E740481C1C}">
                <a14:useLocalDpi xmlns:a14="http://schemas.microsoft.com/office/drawing/2010/main" val="0"/>
              </a:ext>
            </a:extLst>
          </a:blip>
          <a:stretch>
            <a:fillRect/>
          </a:stretch>
        </p:blipFill>
        <p:spPr>
          <a:xfrm>
            <a:off x="6169187" y="751115"/>
            <a:ext cx="2476790" cy="2476790"/>
          </a:xfrm>
        </p:spPr>
      </p:pic>
    </p:spTree>
    <p:extLst>
      <p:ext uri="{BB962C8B-B14F-4D97-AF65-F5344CB8AC3E}">
        <p14:creationId xmlns:p14="http://schemas.microsoft.com/office/powerpoint/2010/main" val="24612188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4ACCA4-E3F4-6603-977E-DEF344653640}"/>
              </a:ext>
            </a:extLst>
          </p:cNvPr>
          <p:cNvSpPr>
            <a:spLocks noGrp="1"/>
          </p:cNvSpPr>
          <p:nvPr>
            <p:ph idx="1"/>
          </p:nvPr>
        </p:nvSpPr>
        <p:spPr>
          <a:xfrm>
            <a:off x="518357" y="1661175"/>
            <a:ext cx="10742386" cy="4247327"/>
          </a:xfrm>
        </p:spPr>
        <p:txBody>
          <a:bodyPr>
            <a:normAutofit lnSpcReduction="10000"/>
          </a:bodyPr>
          <a:lstStyle/>
          <a:p>
            <a:r>
              <a:rPr lang="en-US">
                <a:latin typeface="Lato" panose="020F0502020204030203" pitchFamily="34" charset="0"/>
              </a:rPr>
              <a:t>Common misunderstandings</a:t>
            </a:r>
          </a:p>
          <a:p>
            <a:endParaRPr lang="en-US">
              <a:latin typeface="Lato" panose="020F0502020204030203" pitchFamily="34" charset="0"/>
            </a:endParaRPr>
          </a:p>
          <a:p>
            <a:r>
              <a:rPr lang="en-US">
                <a:latin typeface="Lato" panose="020F0502020204030203" pitchFamily="34" charset="0"/>
              </a:rPr>
              <a:t>What are they</a:t>
            </a:r>
          </a:p>
          <a:p>
            <a:endParaRPr lang="en-US">
              <a:latin typeface="Lato" panose="020F0502020204030203" pitchFamily="34" charset="0"/>
            </a:endParaRPr>
          </a:p>
          <a:p>
            <a:r>
              <a:rPr lang="en-US">
                <a:latin typeface="Lato" panose="020F0502020204030203" pitchFamily="34" charset="0"/>
              </a:rPr>
              <a:t>Key terms </a:t>
            </a:r>
          </a:p>
          <a:p>
            <a:endParaRPr lang="en-US">
              <a:latin typeface="Lato" panose="020F0502020204030203" pitchFamily="34" charset="0"/>
            </a:endParaRPr>
          </a:p>
          <a:p>
            <a:r>
              <a:rPr lang="en-US">
                <a:latin typeface="Lato" panose="020F0502020204030203" pitchFamily="34" charset="0"/>
              </a:rPr>
              <a:t>Pitfalls</a:t>
            </a:r>
          </a:p>
          <a:p>
            <a:endParaRPr lang="en-US">
              <a:latin typeface="Lato" panose="020F0502020204030203" pitchFamily="34" charset="0"/>
            </a:endParaRPr>
          </a:p>
          <a:p>
            <a:r>
              <a:rPr lang="en-US">
                <a:latin typeface="Lato" panose="020F0502020204030203" pitchFamily="34" charset="0"/>
              </a:rPr>
              <a:t>What happens when things go wrong </a:t>
            </a:r>
          </a:p>
          <a:p>
            <a:endParaRPr lang="en-US"/>
          </a:p>
        </p:txBody>
      </p:sp>
      <p:sp>
        <p:nvSpPr>
          <p:cNvPr id="3" name="Title 2">
            <a:extLst>
              <a:ext uri="{FF2B5EF4-FFF2-40B4-BE49-F238E27FC236}">
                <a16:creationId xmlns:a16="http://schemas.microsoft.com/office/drawing/2014/main" id="{FBBF2038-F633-D676-9B9E-DC763BFF9FF7}"/>
              </a:ext>
            </a:extLst>
          </p:cNvPr>
          <p:cNvSpPr>
            <a:spLocks noGrp="1"/>
          </p:cNvSpPr>
          <p:nvPr>
            <p:ph type="ctrTitle"/>
          </p:nvPr>
        </p:nvSpPr>
        <p:spPr>
          <a:xfrm>
            <a:off x="377041" y="527425"/>
            <a:ext cx="7170915" cy="582385"/>
          </a:xfrm>
        </p:spPr>
        <p:txBody>
          <a:bodyPr/>
          <a:lstStyle/>
          <a:p>
            <a:r>
              <a:rPr lang="en-US" smtClean="0"/>
              <a:t>TEAMING AGREEMENTS</a:t>
            </a:r>
            <a:endParaRPr lang="en-US"/>
          </a:p>
        </p:txBody>
      </p:sp>
    </p:spTree>
    <p:extLst>
      <p:ext uri="{BB962C8B-B14F-4D97-AF65-F5344CB8AC3E}">
        <p14:creationId xmlns:p14="http://schemas.microsoft.com/office/powerpoint/2010/main" val="10584343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4ACCA4-E3F4-6603-977E-DEF344653640}"/>
              </a:ext>
            </a:extLst>
          </p:cNvPr>
          <p:cNvSpPr>
            <a:spLocks noGrp="1"/>
          </p:cNvSpPr>
          <p:nvPr>
            <p:ph idx="1"/>
          </p:nvPr>
        </p:nvSpPr>
        <p:spPr>
          <a:xfrm>
            <a:off x="751114" y="2649750"/>
            <a:ext cx="10742386" cy="1793296"/>
          </a:xfrm>
        </p:spPr>
        <p:txBody>
          <a:bodyPr>
            <a:noAutofit/>
          </a:bodyPr>
          <a:lstStyle/>
          <a:p>
            <a:r>
              <a:rPr lang="en-US" sz="3600">
                <a:solidFill>
                  <a:schemeClr val="tx1">
                    <a:lumMod val="65000"/>
                    <a:lumOff val="35000"/>
                  </a:schemeClr>
                </a:solidFill>
                <a:latin typeface="Lato" panose="020F0502020204030203" pitchFamily="34" charset="0"/>
              </a:rPr>
              <a:t>Substance governs over form</a:t>
            </a:r>
          </a:p>
          <a:p>
            <a:endParaRPr lang="en-US" sz="3600">
              <a:solidFill>
                <a:schemeClr val="tx1">
                  <a:lumMod val="65000"/>
                  <a:lumOff val="35000"/>
                </a:schemeClr>
              </a:solidFill>
              <a:latin typeface="Lato" panose="020F0502020204030203" pitchFamily="34" charset="0"/>
            </a:endParaRPr>
          </a:p>
          <a:p>
            <a:r>
              <a:rPr lang="en-US" sz="3600">
                <a:solidFill>
                  <a:schemeClr val="tx1">
                    <a:lumMod val="65000"/>
                    <a:lumOff val="35000"/>
                  </a:schemeClr>
                </a:solidFill>
                <a:latin typeface="Lato" panose="020F0502020204030203" pitchFamily="34" charset="0"/>
              </a:rPr>
              <a:t>Do not use a commercial </a:t>
            </a:r>
            <a:r>
              <a:rPr lang="en-US" sz="3600" smtClean="0">
                <a:solidFill>
                  <a:schemeClr val="tx1">
                    <a:lumMod val="65000"/>
                    <a:lumOff val="35000"/>
                  </a:schemeClr>
                </a:solidFill>
                <a:latin typeface="Lato" panose="020F0502020204030203" pitchFamily="34" charset="0"/>
              </a:rPr>
              <a:t>contract forms </a:t>
            </a:r>
            <a:r>
              <a:rPr lang="en-US" sz="3600">
                <a:solidFill>
                  <a:schemeClr val="tx1">
                    <a:lumMod val="65000"/>
                    <a:lumOff val="35000"/>
                  </a:schemeClr>
                </a:solidFill>
                <a:latin typeface="Lato" panose="020F0502020204030203" pitchFamily="34" charset="0"/>
              </a:rPr>
              <a:t>found online</a:t>
            </a:r>
          </a:p>
          <a:p>
            <a:endParaRPr lang="en-US" sz="4800"/>
          </a:p>
        </p:txBody>
      </p:sp>
      <p:sp>
        <p:nvSpPr>
          <p:cNvPr id="3" name="Title 2">
            <a:extLst>
              <a:ext uri="{FF2B5EF4-FFF2-40B4-BE49-F238E27FC236}">
                <a16:creationId xmlns:a16="http://schemas.microsoft.com/office/drawing/2014/main" id="{FBBF2038-F633-D676-9B9E-DC763BFF9FF7}"/>
              </a:ext>
            </a:extLst>
          </p:cNvPr>
          <p:cNvSpPr>
            <a:spLocks noGrp="1"/>
          </p:cNvSpPr>
          <p:nvPr>
            <p:ph type="ctrTitle"/>
          </p:nvPr>
        </p:nvSpPr>
        <p:spPr/>
        <p:txBody>
          <a:bodyPr/>
          <a:lstStyle/>
          <a:p>
            <a:r>
              <a:rPr lang="en-US" sz="3600"/>
              <a:t>COMMON MISUNDERSTANDINGS</a:t>
            </a:r>
          </a:p>
        </p:txBody>
      </p:sp>
    </p:spTree>
    <p:extLst>
      <p:ext uri="{BB962C8B-B14F-4D97-AF65-F5344CB8AC3E}">
        <p14:creationId xmlns:p14="http://schemas.microsoft.com/office/powerpoint/2010/main" val="26450072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4ACCA4-E3F4-6603-977E-DEF344653640}"/>
              </a:ext>
            </a:extLst>
          </p:cNvPr>
          <p:cNvSpPr>
            <a:spLocks noGrp="1"/>
          </p:cNvSpPr>
          <p:nvPr>
            <p:ph idx="1"/>
          </p:nvPr>
        </p:nvSpPr>
        <p:spPr/>
        <p:txBody>
          <a:bodyPr>
            <a:noAutofit/>
          </a:bodyPr>
          <a:lstStyle/>
          <a:p>
            <a:r>
              <a:rPr lang="en-US">
                <a:solidFill>
                  <a:schemeClr val="tx1">
                    <a:lumMod val="65000"/>
                    <a:lumOff val="35000"/>
                  </a:schemeClr>
                </a:solidFill>
                <a:latin typeface="Lato" panose="020F0502020204030203" pitchFamily="34" charset="0"/>
              </a:rPr>
              <a:t>Teaming agreements are used to combine resources of two or more partners to increase the opportunity to win a contract or opportunity </a:t>
            </a:r>
            <a:endParaRPr lang="en-US" smtClean="0">
              <a:solidFill>
                <a:schemeClr val="tx1">
                  <a:lumMod val="65000"/>
                  <a:lumOff val="35000"/>
                </a:schemeClr>
              </a:solidFill>
              <a:latin typeface="Lato" panose="020F0502020204030203" pitchFamily="34" charset="0"/>
            </a:endParaRPr>
          </a:p>
          <a:p>
            <a:pPr lvl="1"/>
            <a:r>
              <a:rPr lang="en-US" sz="2800" smtClean="0">
                <a:solidFill>
                  <a:schemeClr val="tx1">
                    <a:lumMod val="65000"/>
                    <a:lumOff val="35000"/>
                  </a:schemeClr>
                </a:solidFill>
                <a:latin typeface="Lato" panose="020F0502020204030203" pitchFamily="34" charset="0"/>
              </a:rPr>
              <a:t>Past </a:t>
            </a:r>
            <a:r>
              <a:rPr lang="en-US" sz="2800">
                <a:solidFill>
                  <a:schemeClr val="tx1">
                    <a:lumMod val="65000"/>
                    <a:lumOff val="35000"/>
                  </a:schemeClr>
                </a:solidFill>
                <a:latin typeface="Lato" panose="020F0502020204030203" pitchFamily="34" charset="0"/>
              </a:rPr>
              <a:t>performance </a:t>
            </a:r>
            <a:endParaRPr lang="en-US" sz="2800" smtClean="0">
              <a:solidFill>
                <a:schemeClr val="tx1">
                  <a:lumMod val="65000"/>
                  <a:lumOff val="35000"/>
                </a:schemeClr>
              </a:solidFill>
              <a:latin typeface="Lato" panose="020F0502020204030203" pitchFamily="34" charset="0"/>
            </a:endParaRPr>
          </a:p>
          <a:p>
            <a:pPr lvl="1"/>
            <a:r>
              <a:rPr lang="en-US" sz="2800" smtClean="0">
                <a:solidFill>
                  <a:schemeClr val="tx1">
                    <a:lumMod val="65000"/>
                    <a:lumOff val="35000"/>
                  </a:schemeClr>
                </a:solidFill>
                <a:latin typeface="Lato" panose="020F0502020204030203" pitchFamily="34" charset="0"/>
              </a:rPr>
              <a:t>Expertise </a:t>
            </a:r>
          </a:p>
          <a:p>
            <a:pPr lvl="1"/>
            <a:r>
              <a:rPr lang="en-US" sz="2800" smtClean="0">
                <a:solidFill>
                  <a:schemeClr val="tx1">
                    <a:lumMod val="65000"/>
                    <a:lumOff val="35000"/>
                  </a:schemeClr>
                </a:solidFill>
                <a:latin typeface="Lato" panose="020F0502020204030203" pitchFamily="34" charset="0"/>
              </a:rPr>
              <a:t>Capital</a:t>
            </a:r>
          </a:p>
          <a:p>
            <a:pPr lvl="1"/>
            <a:r>
              <a:rPr lang="en-US" sz="2800" smtClean="0">
                <a:solidFill>
                  <a:schemeClr val="tx1">
                    <a:lumMod val="65000"/>
                    <a:lumOff val="35000"/>
                  </a:schemeClr>
                </a:solidFill>
                <a:latin typeface="Lato" panose="020F0502020204030203" pitchFamily="34" charset="0"/>
              </a:rPr>
              <a:t>Equipment</a:t>
            </a:r>
          </a:p>
          <a:p>
            <a:pPr lvl="1"/>
            <a:r>
              <a:rPr lang="en-US" sz="2800" smtClean="0">
                <a:solidFill>
                  <a:schemeClr val="tx1">
                    <a:lumMod val="65000"/>
                    <a:lumOff val="35000"/>
                  </a:schemeClr>
                </a:solidFill>
                <a:latin typeface="Lato" panose="020F0502020204030203" pitchFamily="34" charset="0"/>
              </a:rPr>
              <a:t>Relationships</a:t>
            </a:r>
          </a:p>
          <a:p>
            <a:pPr lvl="1"/>
            <a:r>
              <a:rPr lang="en-US" sz="2800" smtClean="0">
                <a:solidFill>
                  <a:schemeClr val="tx1">
                    <a:lumMod val="65000"/>
                    <a:lumOff val="35000"/>
                  </a:schemeClr>
                </a:solidFill>
                <a:latin typeface="Lato" panose="020F0502020204030203" pitchFamily="34" charset="0"/>
              </a:rPr>
              <a:t>Pricing </a:t>
            </a:r>
          </a:p>
          <a:p>
            <a:pPr lvl="1"/>
            <a:endParaRPr lang="en-US" sz="2800">
              <a:solidFill>
                <a:schemeClr val="tx1">
                  <a:lumMod val="65000"/>
                  <a:lumOff val="35000"/>
                </a:schemeClr>
              </a:solidFill>
              <a:latin typeface="Lato" panose="020F0502020204030203" pitchFamily="34" charset="0"/>
            </a:endParaRPr>
          </a:p>
          <a:p>
            <a:endParaRPr lang="en-US" sz="4000"/>
          </a:p>
        </p:txBody>
      </p:sp>
      <p:sp>
        <p:nvSpPr>
          <p:cNvPr id="3" name="Title 2">
            <a:extLst>
              <a:ext uri="{FF2B5EF4-FFF2-40B4-BE49-F238E27FC236}">
                <a16:creationId xmlns:a16="http://schemas.microsoft.com/office/drawing/2014/main" id="{FBBF2038-F633-D676-9B9E-DC763BFF9FF7}"/>
              </a:ext>
            </a:extLst>
          </p:cNvPr>
          <p:cNvSpPr>
            <a:spLocks noGrp="1"/>
          </p:cNvSpPr>
          <p:nvPr>
            <p:ph type="ctrTitle"/>
          </p:nvPr>
        </p:nvSpPr>
        <p:spPr/>
        <p:txBody>
          <a:bodyPr/>
          <a:lstStyle/>
          <a:p>
            <a:r>
              <a:rPr lang="en-US" sz="3600"/>
              <a:t>TEAMING AGREEMENTS – WHAT ARE THEY?</a:t>
            </a:r>
          </a:p>
        </p:txBody>
      </p:sp>
    </p:spTree>
    <p:extLst>
      <p:ext uri="{BB962C8B-B14F-4D97-AF65-F5344CB8AC3E}">
        <p14:creationId xmlns:p14="http://schemas.microsoft.com/office/powerpoint/2010/main" val="24968762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4ACCA4-E3F4-6603-977E-DEF344653640}"/>
              </a:ext>
            </a:extLst>
          </p:cNvPr>
          <p:cNvSpPr>
            <a:spLocks noGrp="1"/>
          </p:cNvSpPr>
          <p:nvPr>
            <p:ph idx="1"/>
          </p:nvPr>
        </p:nvSpPr>
        <p:spPr/>
        <p:txBody>
          <a:bodyPr>
            <a:normAutofit/>
          </a:bodyPr>
          <a:lstStyle/>
          <a:p>
            <a:pPr marL="0" indent="0">
              <a:buNone/>
            </a:pPr>
            <a:r>
              <a:rPr lang="en-US" sz="2400">
                <a:solidFill>
                  <a:schemeClr val="tx1">
                    <a:lumMod val="65000"/>
                    <a:lumOff val="35000"/>
                  </a:schemeClr>
                </a:solidFill>
                <a:latin typeface="Lato" panose="020F0502020204030203" pitchFamily="34" charset="0"/>
              </a:rPr>
              <a:t>FAR 9.601 Definition:</a:t>
            </a:r>
          </a:p>
          <a:p>
            <a:pPr marL="0" indent="0">
              <a:buNone/>
            </a:pPr>
            <a:r>
              <a:rPr lang="en-US" sz="2400" smtClean="0">
                <a:solidFill>
                  <a:schemeClr val="tx1">
                    <a:lumMod val="65000"/>
                    <a:lumOff val="35000"/>
                  </a:schemeClr>
                </a:solidFill>
                <a:latin typeface="Lato" panose="020F0502020204030203" pitchFamily="34" charset="0"/>
              </a:rPr>
              <a:t>	“</a:t>
            </a:r>
            <a:r>
              <a:rPr lang="en-US" sz="2400">
                <a:solidFill>
                  <a:schemeClr val="tx1">
                    <a:lumMod val="65000"/>
                    <a:lumOff val="35000"/>
                  </a:schemeClr>
                </a:solidFill>
                <a:latin typeface="Lato" panose="020F0502020204030203" pitchFamily="34" charset="0"/>
              </a:rPr>
              <a:t>Contractor Team Arrangement” [m]eans an arrangement in which</a:t>
            </a:r>
            <a:r>
              <a:rPr lang="en-US" sz="2400" smtClean="0">
                <a:solidFill>
                  <a:schemeClr val="tx1">
                    <a:lumMod val="65000"/>
                    <a:lumOff val="35000"/>
                  </a:schemeClr>
                </a:solidFill>
                <a:latin typeface="Lato" panose="020F0502020204030203" pitchFamily="34" charset="0"/>
              </a:rPr>
              <a:t>:</a:t>
            </a:r>
          </a:p>
          <a:p>
            <a:pPr marL="0" indent="0">
              <a:buNone/>
            </a:pPr>
            <a:endParaRPr lang="en-US" sz="2400">
              <a:solidFill>
                <a:schemeClr val="tx1">
                  <a:lumMod val="65000"/>
                  <a:lumOff val="35000"/>
                </a:schemeClr>
              </a:solidFill>
              <a:latin typeface="Lato" panose="020F0502020204030203" pitchFamily="34" charset="0"/>
            </a:endParaRPr>
          </a:p>
          <a:p>
            <a:pPr marL="1374775" lvl="1" indent="-917575">
              <a:buNone/>
            </a:pPr>
            <a:r>
              <a:rPr lang="en-US" smtClean="0">
                <a:solidFill>
                  <a:schemeClr val="tx1">
                    <a:lumMod val="65000"/>
                    <a:lumOff val="35000"/>
                  </a:schemeClr>
                </a:solidFill>
                <a:latin typeface="Lato" panose="020F0502020204030203" pitchFamily="34" charset="0"/>
              </a:rPr>
              <a:t>	1) Two </a:t>
            </a:r>
            <a:r>
              <a:rPr lang="en-US">
                <a:solidFill>
                  <a:schemeClr val="tx1">
                    <a:lumMod val="65000"/>
                    <a:lumOff val="35000"/>
                  </a:schemeClr>
                </a:solidFill>
                <a:latin typeface="Lato" panose="020F0502020204030203" pitchFamily="34" charset="0"/>
              </a:rPr>
              <a:t>or more companies form a partnership or joint venture to act as a potential prime </a:t>
            </a:r>
            <a:r>
              <a:rPr lang="en-US" smtClean="0">
                <a:solidFill>
                  <a:schemeClr val="tx1">
                    <a:lumMod val="65000"/>
                    <a:lumOff val="35000"/>
                  </a:schemeClr>
                </a:solidFill>
                <a:latin typeface="Lato" panose="020F0502020204030203" pitchFamily="34" charset="0"/>
              </a:rPr>
              <a:t>contractor</a:t>
            </a:r>
            <a:r>
              <a:rPr lang="en-US">
                <a:solidFill>
                  <a:schemeClr val="tx1">
                    <a:lumMod val="65000"/>
                    <a:lumOff val="35000"/>
                  </a:schemeClr>
                </a:solidFill>
                <a:latin typeface="Lato" panose="020F0502020204030203" pitchFamily="34" charset="0"/>
              </a:rPr>
              <a:t>; </a:t>
            </a:r>
            <a:r>
              <a:rPr lang="en-US" smtClean="0">
                <a:solidFill>
                  <a:schemeClr val="tx1">
                    <a:lumMod val="65000"/>
                    <a:lumOff val="35000"/>
                  </a:schemeClr>
                </a:solidFill>
                <a:latin typeface="Lato" panose="020F0502020204030203" pitchFamily="34" charset="0"/>
              </a:rPr>
              <a:t>or</a:t>
            </a:r>
          </a:p>
          <a:p>
            <a:pPr lvl="1"/>
            <a:endParaRPr lang="en-US">
              <a:solidFill>
                <a:schemeClr val="tx1">
                  <a:lumMod val="65000"/>
                  <a:lumOff val="35000"/>
                </a:schemeClr>
              </a:solidFill>
              <a:latin typeface="Lato" panose="020F0502020204030203" pitchFamily="34" charset="0"/>
            </a:endParaRPr>
          </a:p>
          <a:p>
            <a:pPr marL="1374775" lvl="1" indent="-917575">
              <a:buNone/>
            </a:pPr>
            <a:r>
              <a:rPr lang="en-US" smtClean="0">
                <a:solidFill>
                  <a:schemeClr val="tx1">
                    <a:lumMod val="65000"/>
                    <a:lumOff val="35000"/>
                  </a:schemeClr>
                </a:solidFill>
                <a:latin typeface="Lato" panose="020F0502020204030203" pitchFamily="34" charset="0"/>
              </a:rPr>
              <a:t>	2) A </a:t>
            </a:r>
            <a:r>
              <a:rPr lang="en-US">
                <a:solidFill>
                  <a:schemeClr val="tx1">
                    <a:lumMod val="65000"/>
                    <a:lumOff val="35000"/>
                  </a:schemeClr>
                </a:solidFill>
                <a:latin typeface="Lato" panose="020F0502020204030203" pitchFamily="34" charset="0"/>
              </a:rPr>
              <a:t>potential prime contractor agrees with one or more other companies to have </a:t>
            </a:r>
            <a:r>
              <a:rPr lang="en-US" smtClean="0">
                <a:solidFill>
                  <a:schemeClr val="tx1">
                    <a:lumMod val="65000"/>
                    <a:lumOff val="35000"/>
                  </a:schemeClr>
                </a:solidFill>
                <a:latin typeface="Lato" panose="020F0502020204030203" pitchFamily="34" charset="0"/>
              </a:rPr>
              <a:t>them act </a:t>
            </a:r>
            <a:r>
              <a:rPr lang="en-US">
                <a:solidFill>
                  <a:schemeClr val="tx1">
                    <a:lumMod val="65000"/>
                    <a:lumOff val="35000"/>
                  </a:schemeClr>
                </a:solidFill>
                <a:latin typeface="Lato" panose="020F0502020204030203" pitchFamily="34" charset="0"/>
              </a:rPr>
              <a:t>as its subcontractors under a specified Government contract or acquisition program.</a:t>
            </a:r>
          </a:p>
          <a:p>
            <a:endParaRPr lang="en-US" sz="3600"/>
          </a:p>
        </p:txBody>
      </p:sp>
      <p:sp>
        <p:nvSpPr>
          <p:cNvPr id="3" name="Title 2">
            <a:extLst>
              <a:ext uri="{FF2B5EF4-FFF2-40B4-BE49-F238E27FC236}">
                <a16:creationId xmlns:a16="http://schemas.microsoft.com/office/drawing/2014/main" id="{FBBF2038-F633-D676-9B9E-DC763BFF9FF7}"/>
              </a:ext>
            </a:extLst>
          </p:cNvPr>
          <p:cNvSpPr>
            <a:spLocks noGrp="1"/>
          </p:cNvSpPr>
          <p:nvPr>
            <p:ph type="ctrTitle"/>
          </p:nvPr>
        </p:nvSpPr>
        <p:spPr/>
        <p:txBody>
          <a:bodyPr/>
          <a:lstStyle/>
          <a:p>
            <a:r>
              <a:rPr lang="en-US" sz="3600"/>
              <a:t>TEAMING AGREEMENTS – WHAT ARE THEY?</a:t>
            </a:r>
          </a:p>
        </p:txBody>
      </p:sp>
    </p:spTree>
    <p:extLst>
      <p:ext uri="{BB962C8B-B14F-4D97-AF65-F5344CB8AC3E}">
        <p14:creationId xmlns:p14="http://schemas.microsoft.com/office/powerpoint/2010/main" val="15004787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6B01947-4859-D114-9866-575B59AA0BA5}"/>
              </a:ext>
            </a:extLst>
          </p:cNvPr>
          <p:cNvSpPr>
            <a:spLocks noGrp="1"/>
          </p:cNvSpPr>
          <p:nvPr>
            <p:ph idx="1"/>
          </p:nvPr>
        </p:nvSpPr>
        <p:spPr>
          <a:xfrm>
            <a:off x="7010400" y="492369"/>
            <a:ext cx="4768427" cy="5702744"/>
          </a:xfrm>
        </p:spPr>
        <p:txBody>
          <a:bodyPr>
            <a:normAutofit fontScale="25000" lnSpcReduction="20000"/>
          </a:bodyPr>
          <a:lstStyle/>
          <a:p>
            <a:pPr marL="0" indent="0" algn="just">
              <a:lnSpc>
                <a:spcPct val="120000"/>
              </a:lnSpc>
              <a:spcBef>
                <a:spcPts val="1200"/>
              </a:spcBef>
              <a:buNone/>
            </a:pPr>
            <a:r>
              <a:rPr lang="en-US" sz="5200" smtClean="0">
                <a:solidFill>
                  <a:schemeClr val="tx1"/>
                </a:solidFill>
                <a:latin typeface="Calibri" panose="020F0502020204030204" pitchFamily="34" charset="0"/>
                <a:cs typeface="Calibri" panose="020F0502020204030204" pitchFamily="34" charset="0"/>
              </a:rPr>
              <a:t>WHEREAS</a:t>
            </a:r>
            <a:r>
              <a:rPr lang="en-US" sz="5200">
                <a:solidFill>
                  <a:schemeClr val="tx1"/>
                </a:solidFill>
                <a:latin typeface="Calibri" panose="020F0502020204030204" pitchFamily="34" charset="0"/>
                <a:cs typeface="Calibri" panose="020F0502020204030204" pitchFamily="34" charset="0"/>
              </a:rPr>
              <a:t>; the __________________(hereinafter "Client) intends to solicit a proposal for __________________, Solicitation Number __________________ (hereinafter "Work"); </a:t>
            </a:r>
            <a:r>
              <a:rPr lang="en-US" sz="5200" smtClean="0">
                <a:solidFill>
                  <a:schemeClr val="tx1"/>
                </a:solidFill>
                <a:latin typeface="Calibri" panose="020F0502020204030204" pitchFamily="34" charset="0"/>
                <a:cs typeface="Calibri" panose="020F0502020204030204" pitchFamily="34" charset="0"/>
              </a:rPr>
              <a:t>and</a:t>
            </a:r>
          </a:p>
          <a:p>
            <a:pPr marL="0" indent="0" algn="just">
              <a:lnSpc>
                <a:spcPct val="120000"/>
              </a:lnSpc>
              <a:spcBef>
                <a:spcPts val="1200"/>
              </a:spcBef>
              <a:buNone/>
            </a:pPr>
            <a:r>
              <a:rPr lang="en-US" sz="5200" smtClean="0">
                <a:solidFill>
                  <a:schemeClr val="tx1"/>
                </a:solidFill>
                <a:latin typeface="Calibri" panose="020F0502020204030204" pitchFamily="34" charset="0"/>
                <a:cs typeface="Calibri" panose="020F0502020204030204" pitchFamily="34" charset="0"/>
              </a:rPr>
              <a:t>WHEREAS</a:t>
            </a:r>
            <a:r>
              <a:rPr lang="en-US" sz="5200">
                <a:solidFill>
                  <a:schemeClr val="tx1"/>
                </a:solidFill>
                <a:latin typeface="Calibri" panose="020F0502020204030204" pitchFamily="34" charset="0"/>
                <a:cs typeface="Calibri" panose="020F0502020204030204" pitchFamily="34" charset="0"/>
              </a:rPr>
              <a:t>; Prime Contractor desires to submit a proposal in response to the Solicitation (hereinafter "Proposal") or request to perform the Work as Prime Contractor; </a:t>
            </a:r>
            <a:r>
              <a:rPr lang="en-US" sz="5200" smtClean="0">
                <a:solidFill>
                  <a:schemeClr val="tx1"/>
                </a:solidFill>
                <a:latin typeface="Calibri" panose="020F0502020204030204" pitchFamily="34" charset="0"/>
                <a:cs typeface="Calibri" panose="020F0502020204030204" pitchFamily="34" charset="0"/>
              </a:rPr>
              <a:t>and</a:t>
            </a:r>
          </a:p>
          <a:p>
            <a:pPr marL="0" indent="0" algn="just">
              <a:lnSpc>
                <a:spcPct val="120000"/>
              </a:lnSpc>
              <a:spcBef>
                <a:spcPts val="1200"/>
              </a:spcBef>
              <a:buNone/>
            </a:pPr>
            <a:r>
              <a:rPr lang="en-US" sz="5200" smtClean="0">
                <a:solidFill>
                  <a:schemeClr val="tx1"/>
                </a:solidFill>
                <a:latin typeface="Calibri" panose="020F0502020204030204" pitchFamily="34" charset="0"/>
                <a:cs typeface="Calibri" panose="020F0502020204030204" pitchFamily="34" charset="0"/>
              </a:rPr>
              <a:t>WHEREAS</a:t>
            </a:r>
            <a:r>
              <a:rPr lang="en-US" sz="5200">
                <a:solidFill>
                  <a:schemeClr val="tx1"/>
                </a:solidFill>
                <a:latin typeface="Calibri" panose="020F0502020204030204" pitchFamily="34" charset="0"/>
                <a:cs typeface="Calibri" panose="020F0502020204030204" pitchFamily="34" charset="0"/>
              </a:rPr>
              <a:t>; Prime Contractor desires that Subcontractor (1) participate in the preparation and submission of the Proposal in response to the Solicitation and (2) in the event that Prime Contractor is awarded a contract by the Client (hereinafter "Prime Contract"), perform a portion of the Work, as set forth in Exhibit A, which is attached hereto and incorporated herein by reference (hereinafter "Subcontract Work"); </a:t>
            </a:r>
            <a:r>
              <a:rPr lang="en-US" sz="5200" smtClean="0">
                <a:solidFill>
                  <a:schemeClr val="tx1"/>
                </a:solidFill>
                <a:latin typeface="Calibri" panose="020F0502020204030204" pitchFamily="34" charset="0"/>
                <a:cs typeface="Calibri" panose="020F0502020204030204" pitchFamily="34" charset="0"/>
              </a:rPr>
              <a:t>and</a:t>
            </a:r>
          </a:p>
          <a:p>
            <a:pPr marL="0" indent="0" algn="just">
              <a:lnSpc>
                <a:spcPct val="120000"/>
              </a:lnSpc>
              <a:spcBef>
                <a:spcPts val="1200"/>
              </a:spcBef>
              <a:buNone/>
            </a:pPr>
            <a:r>
              <a:rPr lang="en-US" sz="5200" smtClean="0">
                <a:solidFill>
                  <a:schemeClr val="tx1"/>
                </a:solidFill>
                <a:latin typeface="Calibri" panose="020F0502020204030204" pitchFamily="34" charset="0"/>
                <a:cs typeface="Calibri" panose="020F0502020204030204" pitchFamily="34" charset="0"/>
              </a:rPr>
              <a:t>WHEREAS</a:t>
            </a:r>
            <a:r>
              <a:rPr lang="en-US" sz="5200">
                <a:solidFill>
                  <a:schemeClr val="tx1"/>
                </a:solidFill>
                <a:latin typeface="Calibri" panose="020F0502020204030204" pitchFamily="34" charset="0"/>
                <a:cs typeface="Calibri" panose="020F0502020204030204" pitchFamily="34" charset="0"/>
              </a:rPr>
              <a:t>; Subcontractor desires to participate in </a:t>
            </a:r>
            <a:r>
              <a:rPr lang="en-US" sz="5200" smtClean="0">
                <a:solidFill>
                  <a:schemeClr val="tx1"/>
                </a:solidFill>
                <a:latin typeface="Calibri" panose="020F0502020204030204" pitchFamily="34" charset="0"/>
                <a:cs typeface="Calibri" panose="020F0502020204030204" pitchFamily="34" charset="0"/>
              </a:rPr>
              <a:t>the preparation </a:t>
            </a:r>
            <a:r>
              <a:rPr lang="en-US" sz="5200">
                <a:solidFill>
                  <a:schemeClr val="tx1"/>
                </a:solidFill>
                <a:latin typeface="Calibri" panose="020F0502020204030204" pitchFamily="34" charset="0"/>
                <a:cs typeface="Calibri" panose="020F0502020204030204" pitchFamily="34" charset="0"/>
              </a:rPr>
              <a:t>and submission of Proposal, to allow its name to be used as a team subcontractor, to have the names of certain key personnel appear in the Proposal, and to accept a subcontract from Prime Contractor to perform the Subcontract Work</a:t>
            </a:r>
            <a:r>
              <a:rPr lang="en-US" sz="5200" smtClean="0">
                <a:solidFill>
                  <a:schemeClr val="tx1"/>
                </a:solidFill>
                <a:latin typeface="Calibri" panose="020F0502020204030204" pitchFamily="34" charset="0"/>
                <a:cs typeface="Calibri" panose="020F0502020204030204" pitchFamily="34" charset="0"/>
              </a:rPr>
              <a:t>;</a:t>
            </a:r>
          </a:p>
          <a:p>
            <a:pPr marL="0" indent="0" algn="just">
              <a:lnSpc>
                <a:spcPct val="120000"/>
              </a:lnSpc>
              <a:spcBef>
                <a:spcPts val="1200"/>
              </a:spcBef>
              <a:buNone/>
            </a:pPr>
            <a:r>
              <a:rPr lang="en-US" sz="5200" smtClean="0">
                <a:solidFill>
                  <a:schemeClr val="tx1"/>
                </a:solidFill>
                <a:latin typeface="Calibri" panose="020F0502020204030204" pitchFamily="34" charset="0"/>
                <a:cs typeface="Calibri" panose="020F0502020204030204" pitchFamily="34" charset="0"/>
              </a:rPr>
              <a:t>THEREFORE</a:t>
            </a:r>
            <a:r>
              <a:rPr lang="en-US" sz="5200">
                <a:solidFill>
                  <a:schemeClr val="tx1"/>
                </a:solidFill>
                <a:latin typeface="Calibri" panose="020F0502020204030204" pitchFamily="34" charset="0"/>
                <a:cs typeface="Calibri" panose="020F0502020204030204" pitchFamily="34" charset="0"/>
              </a:rPr>
              <a:t>; in consideration of the mutual covenants and agreements set forth herein and other good and valuable consideration, the receipt and adequacy of which are hereby acknowledged, Prime Contractor and Subcontractor do hereby agree as follows…..</a:t>
            </a:r>
          </a:p>
          <a:p>
            <a:endParaRPr lang="en-US"/>
          </a:p>
        </p:txBody>
      </p:sp>
      <p:sp>
        <p:nvSpPr>
          <p:cNvPr id="3" name="Title 2">
            <a:extLst>
              <a:ext uri="{FF2B5EF4-FFF2-40B4-BE49-F238E27FC236}">
                <a16:creationId xmlns:a16="http://schemas.microsoft.com/office/drawing/2014/main" id="{82CB2492-BEBC-B18D-37E0-8F1EDDACED56}"/>
              </a:ext>
            </a:extLst>
          </p:cNvPr>
          <p:cNvSpPr>
            <a:spLocks noGrp="1"/>
          </p:cNvSpPr>
          <p:nvPr>
            <p:ph type="ctrTitle"/>
          </p:nvPr>
        </p:nvSpPr>
        <p:spPr>
          <a:xfrm>
            <a:off x="164123" y="0"/>
            <a:ext cx="6271846" cy="1553195"/>
          </a:xfrm>
        </p:spPr>
        <p:txBody>
          <a:bodyPr/>
          <a:lstStyle/>
          <a:p>
            <a:r>
              <a:rPr lang="en-US" sz="3600"/>
              <a:t>TEAMING AGREEMENTS – EXAMPLE</a:t>
            </a:r>
          </a:p>
        </p:txBody>
      </p:sp>
      <p:sp>
        <p:nvSpPr>
          <p:cNvPr id="6" name="Rectangle 5"/>
          <p:cNvSpPr/>
          <p:nvPr/>
        </p:nvSpPr>
        <p:spPr>
          <a:xfrm>
            <a:off x="164123" y="1929679"/>
            <a:ext cx="6096000" cy="4524315"/>
          </a:xfrm>
          <a:prstGeom prst="rect">
            <a:avLst/>
          </a:prstGeom>
        </p:spPr>
        <p:txBody>
          <a:bodyPr>
            <a:spAutoFit/>
          </a:bodyPr>
          <a:lstStyle/>
          <a:p>
            <a:pPr marL="285750" indent="-285750">
              <a:buFont typeface="Arial" panose="020B0604020202020204" pitchFamily="34" charset="0"/>
              <a:buChar char="•"/>
            </a:pPr>
            <a:r>
              <a:rPr lang="en-US">
                <a:solidFill>
                  <a:schemeClr val="bg1"/>
                </a:solidFill>
                <a:latin typeface="Lato" panose="020F0502020204030203" pitchFamily="34" charset="0"/>
              </a:rPr>
              <a:t>Identify the solicitation at issue and the purpose – submit a solicitation in response to the </a:t>
            </a:r>
            <a:r>
              <a:rPr lang="en-US" smtClean="0">
                <a:solidFill>
                  <a:schemeClr val="bg1"/>
                </a:solidFill>
                <a:latin typeface="Lato" panose="020F0502020204030203" pitchFamily="34" charset="0"/>
              </a:rPr>
              <a:t>proposal</a:t>
            </a:r>
          </a:p>
          <a:p>
            <a:pPr marL="285750" indent="-285750">
              <a:buFont typeface="Arial" panose="020B0604020202020204" pitchFamily="34" charset="0"/>
              <a:buChar char="•"/>
            </a:pPr>
            <a:endParaRPr lang="en-US">
              <a:solidFill>
                <a:schemeClr val="bg1"/>
              </a:solidFill>
              <a:latin typeface="Lato" panose="020F0502020204030203" pitchFamily="34" charset="0"/>
            </a:endParaRPr>
          </a:p>
          <a:p>
            <a:pPr marL="285750" indent="-285750">
              <a:buFont typeface="Arial" panose="020B0604020202020204" pitchFamily="34" charset="0"/>
              <a:buChar char="•"/>
            </a:pPr>
            <a:r>
              <a:rPr lang="en-US">
                <a:solidFill>
                  <a:schemeClr val="bg1"/>
                </a:solidFill>
                <a:latin typeface="Lato" panose="020F0502020204030203" pitchFamily="34" charset="0"/>
              </a:rPr>
              <a:t>Identify the role of the teaming members in terms of proposal preparation or pricing </a:t>
            </a:r>
            <a:r>
              <a:rPr lang="en-US" smtClean="0">
                <a:solidFill>
                  <a:schemeClr val="bg1"/>
                </a:solidFill>
                <a:latin typeface="Lato" panose="020F0502020204030203" pitchFamily="34" charset="0"/>
              </a:rPr>
              <a:t>submission</a:t>
            </a:r>
          </a:p>
          <a:p>
            <a:pPr marL="285750" indent="-285750">
              <a:buFont typeface="Arial" panose="020B0604020202020204" pitchFamily="34" charset="0"/>
              <a:buChar char="•"/>
            </a:pPr>
            <a:endParaRPr lang="en-US">
              <a:solidFill>
                <a:schemeClr val="bg1"/>
              </a:solidFill>
              <a:latin typeface="Lato" panose="020F0502020204030203" pitchFamily="34" charset="0"/>
            </a:endParaRPr>
          </a:p>
          <a:p>
            <a:pPr marL="285750" indent="-285750">
              <a:buFont typeface="Arial" panose="020B0604020202020204" pitchFamily="34" charset="0"/>
              <a:buChar char="•"/>
            </a:pPr>
            <a:r>
              <a:rPr lang="en-US">
                <a:solidFill>
                  <a:schemeClr val="bg1"/>
                </a:solidFill>
                <a:latin typeface="Lato" panose="020F0502020204030203" pitchFamily="34" charset="0"/>
              </a:rPr>
              <a:t>Identify process for negotiating or awarding subcontract in the event the contract is awarded to the team </a:t>
            </a:r>
            <a:endParaRPr lang="en-US" smtClean="0">
              <a:solidFill>
                <a:schemeClr val="bg1"/>
              </a:solidFill>
              <a:latin typeface="Lato" panose="020F0502020204030203" pitchFamily="34" charset="0"/>
            </a:endParaRPr>
          </a:p>
          <a:p>
            <a:pPr marL="285750" indent="-285750">
              <a:buFont typeface="Arial" panose="020B0604020202020204" pitchFamily="34" charset="0"/>
              <a:buChar char="•"/>
            </a:pPr>
            <a:endParaRPr lang="en-US">
              <a:solidFill>
                <a:schemeClr val="bg1"/>
              </a:solidFill>
              <a:latin typeface="Lato" panose="020F0502020204030203" pitchFamily="34" charset="0"/>
            </a:endParaRPr>
          </a:p>
          <a:p>
            <a:pPr marL="285750" indent="-285750">
              <a:buFont typeface="Arial" panose="020B0604020202020204" pitchFamily="34" charset="0"/>
              <a:buChar char="•"/>
            </a:pPr>
            <a:r>
              <a:rPr lang="en-US">
                <a:solidFill>
                  <a:schemeClr val="bg1"/>
                </a:solidFill>
                <a:latin typeface="Lato" panose="020F0502020204030203" pitchFamily="34" charset="0"/>
              </a:rPr>
              <a:t>Identify scope of work to be awarded to subcontract if contract is awarded </a:t>
            </a:r>
            <a:endParaRPr lang="en-US" smtClean="0">
              <a:solidFill>
                <a:schemeClr val="bg1"/>
              </a:solidFill>
              <a:latin typeface="Lato" panose="020F0502020204030203" pitchFamily="34" charset="0"/>
            </a:endParaRPr>
          </a:p>
          <a:p>
            <a:pPr marL="285750" indent="-285750">
              <a:buFont typeface="Arial" panose="020B0604020202020204" pitchFamily="34" charset="0"/>
              <a:buChar char="•"/>
            </a:pPr>
            <a:endParaRPr lang="en-US">
              <a:solidFill>
                <a:schemeClr val="bg1"/>
              </a:solidFill>
              <a:latin typeface="Lato" panose="020F0502020204030203" pitchFamily="34" charset="0"/>
            </a:endParaRPr>
          </a:p>
          <a:p>
            <a:pPr marL="285750" indent="-285750">
              <a:buFont typeface="Arial" panose="020B0604020202020204" pitchFamily="34" charset="0"/>
              <a:buChar char="•"/>
            </a:pPr>
            <a:r>
              <a:rPr lang="en-US">
                <a:solidFill>
                  <a:schemeClr val="bg1"/>
                </a:solidFill>
                <a:latin typeface="Lato" panose="020F0502020204030203" pitchFamily="34" charset="0"/>
              </a:rPr>
              <a:t>Identify if the teaming agreement is exclusive or not </a:t>
            </a:r>
            <a:endParaRPr lang="en-US" smtClean="0">
              <a:solidFill>
                <a:schemeClr val="bg1"/>
              </a:solidFill>
              <a:latin typeface="Lato" panose="020F0502020204030203" pitchFamily="34" charset="0"/>
            </a:endParaRPr>
          </a:p>
          <a:p>
            <a:endParaRPr lang="en-US">
              <a:solidFill>
                <a:schemeClr val="bg1"/>
              </a:solidFill>
              <a:latin typeface="Lato" panose="020F0502020204030203" pitchFamily="34" charset="0"/>
            </a:endParaRPr>
          </a:p>
          <a:p>
            <a:pPr marL="285750" indent="-285750">
              <a:buFont typeface="Arial" panose="020B0604020202020204" pitchFamily="34" charset="0"/>
              <a:buChar char="•"/>
            </a:pPr>
            <a:r>
              <a:rPr lang="en-US">
                <a:solidFill>
                  <a:schemeClr val="bg1"/>
                </a:solidFill>
                <a:latin typeface="Lato" panose="020F0502020204030203" pitchFamily="34" charset="0"/>
              </a:rPr>
              <a:t>Identify if any special terms to include in any subcontract subsequently awarded </a:t>
            </a:r>
            <a:endParaRPr lang="en-US" dirty="0">
              <a:solidFill>
                <a:schemeClr val="bg1"/>
              </a:solidFill>
              <a:latin typeface="Lato" panose="020F0502020204030203" pitchFamily="34" charset="0"/>
            </a:endParaRPr>
          </a:p>
        </p:txBody>
      </p:sp>
    </p:spTree>
    <p:extLst>
      <p:ext uri="{BB962C8B-B14F-4D97-AF65-F5344CB8AC3E}">
        <p14:creationId xmlns:p14="http://schemas.microsoft.com/office/powerpoint/2010/main" val="40375166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3432</Words>
  <Application>Microsoft Office PowerPoint</Application>
  <PresentationFormat>Widescreen</PresentationFormat>
  <Paragraphs>359</Paragraphs>
  <Slides>39</Slides>
  <Notes>32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39</vt:i4>
      </vt:variant>
    </vt:vector>
  </HeadingPairs>
  <TitlesOfParts>
    <vt:vector size="47" baseType="lpstr">
      <vt:lpstr>Arial</vt:lpstr>
      <vt:lpstr>Calibri</vt:lpstr>
      <vt:lpstr>Calibri Light</vt:lpstr>
      <vt:lpstr>Lato</vt:lpstr>
      <vt:lpstr>Lato Regular</vt:lpstr>
      <vt:lpstr>Trebuchet MS</vt:lpstr>
      <vt:lpstr>Verdana</vt:lpstr>
      <vt:lpstr>Office Theme</vt:lpstr>
      <vt:lpstr>PowerPoint Presentation</vt:lpstr>
      <vt:lpstr>Andrew March</vt:lpstr>
      <vt:lpstr>Chris Slottee</vt:lpstr>
      <vt:lpstr>Jacob Broussard</vt:lpstr>
      <vt:lpstr>TEAMING AGREEMENTS</vt:lpstr>
      <vt:lpstr>COMMON MISUNDERSTANDINGS</vt:lpstr>
      <vt:lpstr>TEAMING AGREEMENTS – WHAT ARE THEY?</vt:lpstr>
      <vt:lpstr>TEAMING AGREEMENTS – WHAT ARE THEY?</vt:lpstr>
      <vt:lpstr>TEAMING AGREEMENTS – EXAMPLE</vt:lpstr>
      <vt:lpstr>TEAMING AGREEMENTS – WHAT ARE THEY NOT?</vt:lpstr>
      <vt:lpstr>TEAMING AGREEMENTS – WHAT ARE THEY NOT?</vt:lpstr>
      <vt:lpstr>TEAMING AGREEMENTS – ADVANTAGES</vt:lpstr>
      <vt:lpstr>TEAMING AGREEMENTS – ADVANTAGES</vt:lpstr>
      <vt:lpstr>TEAMING AGREEMENTS – DISADVANTAGES</vt:lpstr>
      <vt:lpstr>KEY TERMS</vt:lpstr>
      <vt:lpstr>KEY TERMS</vt:lpstr>
      <vt:lpstr>KEY TERMS</vt:lpstr>
      <vt:lpstr>KEY TERMS</vt:lpstr>
      <vt:lpstr>KEY TERMS</vt:lpstr>
      <vt:lpstr>KEY TERMS</vt:lpstr>
      <vt:lpstr>KEY TERMS</vt:lpstr>
      <vt:lpstr>KEY TERMS</vt:lpstr>
      <vt:lpstr>KEY TERMS</vt:lpstr>
      <vt:lpstr>PITFALLS – GENERAL</vt:lpstr>
      <vt:lpstr>PITFALLS – NON-DISCLOSURE/NON-COMPETITION AGREEMENT </vt:lpstr>
      <vt:lpstr>PITFALLS – INABILITY TO AGREE ON TERMS OF SUBCONTRACT</vt:lpstr>
      <vt:lpstr>PITFALLS – OVERLY EXPANSIVE SCOPE OF TEAMING AGREEMENT </vt:lpstr>
      <vt:lpstr>PITFALLS – SCOPE OF WORK</vt:lpstr>
      <vt:lpstr>PITFALLS – TOO MUCH WORK</vt:lpstr>
      <vt:lpstr>PITFALLS – TEAMING PARTNER CANNOT PERFORM</vt:lpstr>
      <vt:lpstr>PITFALLS – TEAMING AGREEMENT RESULTS IN AFFILIATION – JOINT VENTURE AGREEMENT IN DISGUISE</vt:lpstr>
      <vt:lpstr>PITFALLS – TEAMING AGREEMENT RESULTS IN AFFILIATION – OSTENSIBLE SUBCONTRACTOR</vt:lpstr>
      <vt:lpstr>HOW TO PREVENT THINGS FROM GOING WRONG AND WHAT TO DO IF THEY DO GO WRONG</vt:lpstr>
      <vt:lpstr>HOW TO PREVENT THINGS FROM GOING WRONG AND WHAT TO DO IF THEY DO GO WRONG</vt:lpstr>
      <vt:lpstr>HOW TO PREVENT THINGS FROM GOING WRONG AND WHAT TO DO IF THEY DO GO WRONG</vt:lpstr>
      <vt:lpstr>HOW TO PREVENT THINGS FROM GOING WRONG AND WHAT TO DO IF THEY DO GO WRONG</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McKenzie Carter</dc:creator>
  <cp:lastModifiedBy>Christopher Slottee</cp:lastModifiedBy>
  <cp:revision>38</cp:revision>
  <dcterms:created xsi:type="dcterms:W3CDTF">2023-11-13T17:00:27Z</dcterms:created>
  <dcterms:modified xsi:type="dcterms:W3CDTF">2024-01-30T19:03:06Z</dcterms:modified>
</cp:coreProperties>
</file>