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93" r:id="rId5"/>
    <p:sldId id="256" r:id="rId6"/>
    <p:sldId id="265" r:id="rId7"/>
    <p:sldId id="290" r:id="rId8"/>
    <p:sldId id="266" r:id="rId9"/>
    <p:sldId id="292" r:id="rId10"/>
    <p:sldId id="282" r:id="rId11"/>
    <p:sldId id="267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Killian" initials="K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538"/>
    <a:srgbClr val="898989"/>
    <a:srgbClr val="003F80"/>
    <a:srgbClr val="007EB4"/>
    <a:srgbClr val="003E7F"/>
    <a:srgbClr val="000000"/>
    <a:srgbClr val="0091C9"/>
    <a:srgbClr val="168E60"/>
    <a:srgbClr val="F5CD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0636"/>
  </p:normalViewPr>
  <p:slideViewPr>
    <p:cSldViewPr snapToGrid="0" snapToObjects="1">
      <p:cViewPr varScale="1">
        <p:scale>
          <a:sx n="128" d="100"/>
          <a:sy n="128" d="100"/>
        </p:scale>
        <p:origin x="216" y="176"/>
      </p:cViewPr>
      <p:guideLst/>
    </p:cSldViewPr>
  </p:slideViewPr>
  <p:outlineViewPr>
    <p:cViewPr>
      <p:scale>
        <a:sx n="33" d="100"/>
        <a:sy n="33" d="100"/>
      </p:scale>
      <p:origin x="0" y="-5464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62E8F-0327-1B44-880E-F1AFCA2C073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A873F-EF5E-994B-9976-428F934A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0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F4D7-81BE-0B4C-B655-82AD930F9C8A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40A9-11FD-AB46-B99D-C1331D8D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7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40A9-11FD-AB46-B99D-C1331D8D84D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12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6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5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026"/>
            <a:ext cx="7886700" cy="762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73E27-9D36-B645-8BBE-7A2B9B52A935}" type="datetime4">
              <a:rPr lang="en-US" smtClean="0"/>
              <a:t>June 12,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996"/>
            <a:ext cx="7886700" cy="1161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F02B-F0FB-0A4F-BFD9-D3256C53A202}" type="datetime4">
              <a:rPr lang="en-US" smtClean="0"/>
              <a:t>June 12,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4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C03B-1ECF-324C-BC62-0687230E677D}" type="datetime4">
              <a:rPr lang="en-US" smtClean="0"/>
              <a:t>June 12,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8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FA99-F507-8E4B-ABBC-A3B8BC89266F}" type="datetime4">
              <a:rPr lang="en-US" smtClean="0"/>
              <a:t>June 12,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3C8E-ED71-CF4A-92C6-E7239BE1B2FF}" type="datetime4">
              <a:rPr lang="en-US" smtClean="0"/>
              <a:t>June 12,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31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769D-CC2F-864E-9501-A077951EC7AD}" type="datetime4">
              <a:rPr lang="en-US" smtClean="0"/>
              <a:t>June 12,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0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/>
              <a:t>style (1 line)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2 lines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85000"/>
                  </a:schemeClr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rgbClr val="007EB4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597" y="1268765"/>
            <a:ext cx="6944810" cy="2237228"/>
          </a:xfrm>
        </p:spPr>
        <p:txBody>
          <a:bodyPr anchor="b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chapter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254" y="3613579"/>
            <a:ext cx="6944810" cy="150018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964-A6A4-B040-94EE-59D007E5DCB1}" type="datetime4">
              <a:rPr lang="en-US" smtClean="0"/>
              <a:t>June 12,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fld id="{5C63769D-CC2F-864E-9501-A077951EC7AD}" type="datetime4">
              <a:rPr lang="en-US" smtClean="0"/>
              <a:t>June 12, 2023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9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n>
                  <a:noFill/>
                </a:ln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510" y="61943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7025"/>
            <a:ext cx="7886700" cy="1160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5748"/>
            <a:ext cx="7886700" cy="444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43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19100" y="6194307"/>
            <a:ext cx="1767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96B854B8-A2FC-3842-9F94-7A6835489AD3}" type="datetime4">
              <a:rPr lang="en-US" smtClean="0"/>
              <a:pPr/>
              <a:t>June 12, 2023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49" r:id="rId3"/>
    <p:sldLayoutId id="2147483668" r:id="rId4"/>
    <p:sldLayoutId id="2147483667" r:id="rId5"/>
    <p:sldLayoutId id="2147483662" r:id="rId6"/>
    <p:sldLayoutId id="2147483665" r:id="rId7"/>
    <p:sldLayoutId id="2147483651" r:id="rId8"/>
    <p:sldLayoutId id="2147483650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</p:sldLayoutIdLst>
  <p:hf hdr="0" ftr="0" dt="0"/>
  <p:txStyles>
    <p:titleStyle>
      <a:lvl1pPr algn="ctr" defTabSz="685749" rtl="0" eaLnBrk="1" latinLnBrk="0" hangingPunct="1">
        <a:lnSpc>
          <a:spcPct val="90000"/>
        </a:lnSpc>
        <a:spcBef>
          <a:spcPct val="0"/>
        </a:spcBef>
        <a:buNone/>
        <a:defRPr sz="2700" b="1" i="0" kern="1200" spc="-75" baseline="0">
          <a:solidFill>
            <a:srgbClr val="003F80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3419EB-1D8A-742F-557A-70791382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1</a:t>
            </a:fld>
            <a:endParaRPr lang="en-US"/>
          </a:p>
        </p:txBody>
      </p:sp>
      <p:pic>
        <p:nvPicPr>
          <p:cNvPr id="9" name="Picture Placeholder 8" descr="A picture containing text, mammal, deer, outdoor&#10;&#10;Description automatically generated">
            <a:extLst>
              <a:ext uri="{FF2B5EF4-FFF2-40B4-BE49-F238E27FC236}">
                <a16:creationId xmlns:a16="http://schemas.microsoft.com/office/drawing/2014/main" id="{90FE0BB0-74FC-6705-1810-61659FE8C96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308-0A4E-DF95-8E5F-7AAA8B858C09}"/>
              </a:ext>
            </a:extLst>
          </p:cNvPr>
          <p:cNvSpPr txBox="1">
            <a:spLocks/>
          </p:cNvSpPr>
          <p:nvPr/>
        </p:nvSpPr>
        <p:spPr>
          <a:xfrm>
            <a:off x="0" y="298568"/>
            <a:ext cx="9144000" cy="6858000"/>
          </a:xfrm>
          <a:prstGeom prst="rect">
            <a:avLst/>
          </a:prstGeom>
        </p:spPr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4063AE0-E795-DEA1-DDA9-6FE74F534AB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44144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B607B814-B978-AF44-8392-493048142B3E}"/>
              </a:ext>
            </a:extLst>
          </p:cNvPr>
          <p:cNvSpPr txBox="1">
            <a:spLocks/>
          </p:cNvSpPr>
          <p:nvPr/>
        </p:nvSpPr>
        <p:spPr>
          <a:xfrm>
            <a:off x="5165901" y="4535857"/>
            <a:ext cx="3674248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8(a) work?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672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6226"/>
            <a:ext cx="7886700" cy="598904"/>
          </a:xfrm>
        </p:spPr>
        <p:txBody>
          <a:bodyPr>
            <a:normAutofit fontScale="90000"/>
          </a:bodyPr>
          <a:lstStyle/>
          <a:p>
            <a:r>
              <a:rPr lang="en-US" altLang="en-US" sz="3000" dirty="0">
                <a:solidFill>
                  <a:schemeClr val="tx2"/>
                </a:solidFill>
                <a:latin typeface="Source Sans Pro" panose="020B0503030403020204" pitchFamily="34" charset="0"/>
              </a:rPr>
              <a:t>Types of Requirements</a:t>
            </a:r>
            <a:br>
              <a:rPr lang="en-US" altLang="en-US" sz="3000" dirty="0">
                <a:solidFill>
                  <a:schemeClr val="tx2"/>
                </a:solidFill>
                <a:latin typeface="Source Sans Pro" panose="020B0503030403020204" pitchFamily="34" charset="0"/>
              </a:rPr>
            </a:br>
            <a:r>
              <a:rPr lang="en-US" altLang="en-US" sz="18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>
                <a:solidFill>
                  <a:srgbClr val="1B1E29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1B1E29">
                  <a:tint val="75000"/>
                </a:srgb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ABBF51-F590-4C8F-9041-8F9CFADDF914}"/>
              </a:ext>
            </a:extLst>
          </p:cNvPr>
          <p:cNvSpPr/>
          <p:nvPr/>
        </p:nvSpPr>
        <p:spPr>
          <a:xfrm>
            <a:off x="708660" y="2767927"/>
            <a:ext cx="2313432" cy="1723549"/>
          </a:xfrm>
          <a:prstGeom prst="rect">
            <a:avLst/>
          </a:prstGeom>
          <a:gradFill flip="none" rotWithShape="1">
            <a:gsLst>
              <a:gs pos="0">
                <a:srgbClr val="003E7F">
                  <a:shade val="30000"/>
                  <a:satMod val="115000"/>
                </a:srgbClr>
              </a:gs>
              <a:gs pos="50000">
                <a:srgbClr val="003E7F">
                  <a:shade val="67500"/>
                  <a:satMod val="115000"/>
                </a:srgbClr>
              </a:gs>
              <a:gs pos="100000">
                <a:srgbClr val="003E7F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wrap="square" lIns="137160" tIns="137160" rIns="137160" bIns="13716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 pitchFamily="34" charset="0"/>
              </a:rPr>
              <a:t>One which has not been previously procured by the relevant procuring agency</a:t>
            </a:r>
          </a:p>
          <a:p>
            <a:endParaRPr lang="en-US" sz="1400" b="1" dirty="0">
              <a:solidFill>
                <a:srgbClr val="FFFFFF"/>
              </a:solidFill>
              <a:latin typeface="Source Sans Pro" panose="020B05030304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76E6D4-1299-457B-8874-293A9A743AA3}"/>
              </a:ext>
            </a:extLst>
          </p:cNvPr>
          <p:cNvSpPr/>
          <p:nvPr/>
        </p:nvSpPr>
        <p:spPr>
          <a:xfrm>
            <a:off x="3533554" y="2767927"/>
            <a:ext cx="2308464" cy="1723549"/>
          </a:xfrm>
          <a:prstGeom prst="rect">
            <a:avLst/>
          </a:prstGeom>
          <a:solidFill>
            <a:srgbClr val="00B050"/>
          </a:solidFill>
        </p:spPr>
        <p:txBody>
          <a:bodyPr wrap="square" lIns="137160" tIns="137160" rIns="137160" bIns="13716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 pitchFamily="34" charset="0"/>
              </a:rPr>
              <a:t>If no changes in scope, magnitude, and end-user, requirement may be considered a follow-on</a:t>
            </a:r>
            <a:endParaRPr lang="en-US" sz="1400" dirty="0">
              <a:solidFill>
                <a:srgbClr val="FFFFFF"/>
              </a:solidFill>
              <a:latin typeface="Source Sans Pro" panose="020B0503030403020204" pitchFamily="34" charset="0"/>
            </a:endParaRPr>
          </a:p>
          <a:p>
            <a:endParaRPr lang="en-US" sz="1400" dirty="0">
              <a:solidFill>
                <a:srgbClr val="FFFFFF"/>
              </a:solidFill>
              <a:latin typeface="Source Sans Pro" panose="020B0503030403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5D9856-1CE5-4247-9FCB-B2F6B7197F05}"/>
              </a:ext>
            </a:extLst>
          </p:cNvPr>
          <p:cNvSpPr/>
          <p:nvPr/>
        </p:nvSpPr>
        <p:spPr>
          <a:xfrm>
            <a:off x="6327880" y="2767927"/>
            <a:ext cx="2313432" cy="17373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wrap="square" lIns="137160" tIns="137160" rIns="137160" bIns="137160">
            <a:spAutoFit/>
          </a:bodyPr>
          <a:lstStyle/>
          <a:p>
            <a:pPr>
              <a:lnSpc>
                <a:spcPct val="94000"/>
              </a:lnSpc>
              <a:spcAft>
                <a:spcPts val="600"/>
              </a:spcAft>
              <a:buClr>
                <a:srgbClr val="CC0000"/>
              </a:buClr>
            </a:pPr>
            <a:r>
              <a:rPr lang="en-US" altLang="en-US" sz="1600" b="1" dirty="0">
                <a:solidFill>
                  <a:srgbClr val="FFFFFF"/>
                </a:solidFill>
                <a:latin typeface="Source Sans Pro" panose="020B0503030403020204" pitchFamily="34" charset="0"/>
                <a:cs typeface="Arial" panose="020B0604020202020204" pitchFamily="34" charset="0"/>
              </a:rPr>
              <a:t>A stop-gap measure to continue performance of critical services</a:t>
            </a:r>
            <a:endParaRPr lang="en-US" sz="1400" dirty="0">
              <a:solidFill>
                <a:srgbClr val="FFFFFF"/>
              </a:solidFill>
              <a:latin typeface="Source Sans Pro" panose="020B0503030403020204" pitchFamily="34" charset="0"/>
            </a:endParaRPr>
          </a:p>
          <a:p>
            <a:pPr marL="128588" indent="-128588">
              <a:lnSpc>
                <a:spcPct val="94000"/>
              </a:lnSpc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FFFF"/>
              </a:solidFill>
              <a:latin typeface="Source Sans Pro" panose="020B0503030403020204" pitchFamily="34" charset="0"/>
            </a:endParaRPr>
          </a:p>
          <a:p>
            <a:pPr marL="128588" indent="-128588">
              <a:lnSpc>
                <a:spcPct val="94000"/>
              </a:lnSpc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FFFFFF"/>
              </a:solidFill>
              <a:latin typeface="Source Sans Pro" panose="020B0503030403020204" pitchFamily="34" charset="0"/>
            </a:endParaRPr>
          </a:p>
          <a:p>
            <a:pPr marL="128588" indent="-128588">
              <a:lnSpc>
                <a:spcPct val="94000"/>
              </a:lnSpc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FFFF"/>
              </a:solidFill>
              <a:latin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8FED10-DD24-4C5B-AB21-50B834187192}"/>
              </a:ext>
            </a:extLst>
          </p:cNvPr>
          <p:cNvSpPr txBox="1"/>
          <p:nvPr/>
        </p:nvSpPr>
        <p:spPr>
          <a:xfrm>
            <a:off x="708660" y="2066281"/>
            <a:ext cx="2313432" cy="677108"/>
          </a:xfrm>
          <a:prstGeom prst="rect">
            <a:avLst/>
          </a:prstGeom>
          <a:solidFill>
            <a:srgbClr val="007DBC"/>
          </a:solidFill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/>
              </a:rPr>
              <a:t>New </a:t>
            </a:r>
          </a:p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/>
              </a:rPr>
              <a:t>Requirements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564828-DFE7-4156-BB47-D5CB68EC623B}"/>
              </a:ext>
            </a:extLst>
          </p:cNvPr>
          <p:cNvSpPr txBox="1"/>
          <p:nvPr/>
        </p:nvSpPr>
        <p:spPr>
          <a:xfrm>
            <a:off x="3533554" y="2066281"/>
            <a:ext cx="2308464" cy="677108"/>
          </a:xfrm>
          <a:prstGeom prst="rect">
            <a:avLst/>
          </a:prstGeom>
          <a:solidFill>
            <a:srgbClr val="00B050"/>
          </a:solidFill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/>
              </a:rPr>
              <a:t>Follow-On Requirements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B3348B-0602-4944-A67B-39A38E94587B}"/>
              </a:ext>
            </a:extLst>
          </p:cNvPr>
          <p:cNvSpPr txBox="1"/>
          <p:nvPr/>
        </p:nvSpPr>
        <p:spPr>
          <a:xfrm>
            <a:off x="6327880" y="2063732"/>
            <a:ext cx="2313432" cy="677108"/>
          </a:xfrm>
          <a:prstGeom prst="rect">
            <a:avLst/>
          </a:prstGeom>
          <a:solidFill>
            <a:srgbClr val="C00000"/>
          </a:solidFill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/>
              </a:rPr>
              <a:t>Bridge </a:t>
            </a:r>
          </a:p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/>
              </a:rPr>
              <a:t>Requirements</a:t>
            </a:r>
          </a:p>
        </p:txBody>
      </p:sp>
      <p:sp useBgFill="1">
        <p:nvSpPr>
          <p:cNvPr id="16" name="Oval 15">
            <a:extLst>
              <a:ext uri="{FF2B5EF4-FFF2-40B4-BE49-F238E27FC236}">
                <a16:creationId xmlns:a16="http://schemas.microsoft.com/office/drawing/2014/main" id="{91FF3028-92D8-465A-B1D5-AECC56F4BA1C}"/>
              </a:ext>
            </a:extLst>
          </p:cNvPr>
          <p:cNvSpPr/>
          <p:nvPr/>
        </p:nvSpPr>
        <p:spPr>
          <a:xfrm>
            <a:off x="297180" y="1694287"/>
            <a:ext cx="565512" cy="548640"/>
          </a:xfrm>
          <a:prstGeom prst="ellipse">
            <a:avLst/>
          </a:prstGeom>
          <a:ln w="12700">
            <a:solidFill>
              <a:srgbClr val="007D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rgbClr val="007DBC"/>
                </a:solidFill>
                <a:latin typeface="Source Sans Pro" panose="020B0503030403020204"/>
              </a:rPr>
              <a:t>01</a:t>
            </a:r>
            <a:endParaRPr lang="en-US" sz="1500" b="1" dirty="0">
              <a:solidFill>
                <a:srgbClr val="007DBC"/>
              </a:solidFill>
              <a:latin typeface="Source Sans Pro" panose="020B0503030403020204"/>
            </a:endParaRPr>
          </a:p>
        </p:txBody>
      </p:sp>
      <p:sp useBgFill="1">
        <p:nvSpPr>
          <p:cNvPr id="17" name="Oval 16">
            <a:extLst>
              <a:ext uri="{FF2B5EF4-FFF2-40B4-BE49-F238E27FC236}">
                <a16:creationId xmlns:a16="http://schemas.microsoft.com/office/drawing/2014/main" id="{864D2212-8798-4068-8A4E-914CD398765E}"/>
              </a:ext>
            </a:extLst>
          </p:cNvPr>
          <p:cNvSpPr/>
          <p:nvPr/>
        </p:nvSpPr>
        <p:spPr>
          <a:xfrm>
            <a:off x="3274858" y="1686930"/>
            <a:ext cx="548640" cy="548640"/>
          </a:xfrm>
          <a:prstGeom prst="ellipse">
            <a:avLst/>
          </a:prstGeom>
          <a:ln w="127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Source Sans Pro" panose="020B0503030403020204"/>
              </a:rPr>
              <a:t>02</a:t>
            </a:r>
            <a:endParaRPr lang="en-US" sz="1500" b="1" dirty="0">
              <a:solidFill>
                <a:srgbClr val="00B050"/>
              </a:solidFill>
              <a:latin typeface="Source Sans Pro" panose="020B0503030403020204"/>
            </a:endParaRPr>
          </a:p>
        </p:txBody>
      </p:sp>
      <p:sp useBgFill="1">
        <p:nvSpPr>
          <p:cNvPr id="18" name="Oval 17">
            <a:extLst>
              <a:ext uri="{FF2B5EF4-FFF2-40B4-BE49-F238E27FC236}">
                <a16:creationId xmlns:a16="http://schemas.microsoft.com/office/drawing/2014/main" id="{64FB34EF-C68E-4155-8458-33C1A858CFAD}"/>
              </a:ext>
            </a:extLst>
          </p:cNvPr>
          <p:cNvSpPr/>
          <p:nvPr/>
        </p:nvSpPr>
        <p:spPr>
          <a:xfrm>
            <a:off x="6053560" y="1694287"/>
            <a:ext cx="548640" cy="548640"/>
          </a:xfrm>
          <a:prstGeom prst="ellipse">
            <a:avLst/>
          </a:prstGeom>
          <a:ln w="127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Source Sans Pro" panose="020B0503030403020204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19438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Requirement Definition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new requirement is one which has not been previously procured by the relevant procuring activity.”</a:t>
            </a:r>
          </a:p>
          <a:p>
            <a:r>
              <a:rPr lang="en-US" dirty="0"/>
              <a:t>“The expansion or modification of an existing requirement will be considered a new requirement where the </a:t>
            </a:r>
            <a:r>
              <a:rPr lang="en-US" u="sng" dirty="0"/>
              <a:t>magnitude of change is significant enough to cause a price adjustment of at least 25% (adjusted for inflation) or to require significant additional or different types of capabilities or work</a:t>
            </a:r>
            <a:r>
              <a:rPr lang="en-US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5</a:t>
            </a:fld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13 CFR 124.504(c)(1)(ii)</a:t>
            </a:r>
          </a:p>
        </p:txBody>
      </p:sp>
    </p:spTree>
    <p:extLst>
      <p:ext uri="{BB962C8B-B14F-4D97-AF65-F5344CB8AC3E}">
        <p14:creationId xmlns:p14="http://schemas.microsoft.com/office/powerpoint/2010/main" val="112819117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8FED10-DD24-4C5B-AB21-50B834187192}"/>
              </a:ext>
            </a:extLst>
          </p:cNvPr>
          <p:cNvSpPr txBox="1"/>
          <p:nvPr/>
        </p:nvSpPr>
        <p:spPr>
          <a:xfrm>
            <a:off x="708660" y="1880926"/>
            <a:ext cx="2313432" cy="430887"/>
          </a:xfrm>
          <a:prstGeom prst="rect">
            <a:avLst/>
          </a:prstGeom>
          <a:solidFill>
            <a:srgbClr val="007DBC"/>
          </a:solidFill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/>
              </a:rPr>
              <a:t>Change in Scope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564828-DFE7-4156-BB47-D5CB68EC623B}"/>
              </a:ext>
            </a:extLst>
          </p:cNvPr>
          <p:cNvSpPr txBox="1"/>
          <p:nvPr/>
        </p:nvSpPr>
        <p:spPr>
          <a:xfrm>
            <a:off x="3533554" y="1880926"/>
            <a:ext cx="2308464" cy="430887"/>
          </a:xfrm>
          <a:prstGeom prst="rect">
            <a:avLst/>
          </a:prstGeom>
          <a:solidFill>
            <a:srgbClr val="00B050"/>
          </a:solidFill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/>
              </a:rPr>
              <a:t>Change in Magnitude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B3348B-0602-4944-A67B-39A38E94587B}"/>
              </a:ext>
            </a:extLst>
          </p:cNvPr>
          <p:cNvSpPr txBox="1"/>
          <p:nvPr/>
        </p:nvSpPr>
        <p:spPr>
          <a:xfrm>
            <a:off x="6327880" y="1878377"/>
            <a:ext cx="2313432" cy="430887"/>
          </a:xfrm>
          <a:prstGeom prst="rect">
            <a:avLst/>
          </a:prstGeom>
          <a:solidFill>
            <a:srgbClr val="C00000"/>
          </a:solidFill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Source Sans Pro" panose="020B0503030403020204"/>
              </a:rPr>
              <a:t>Change in End User</a:t>
            </a:r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91FF3028-92D8-465A-B1D5-AECC56F4BA1C}"/>
              </a:ext>
            </a:extLst>
          </p:cNvPr>
          <p:cNvSpPr/>
          <p:nvPr/>
        </p:nvSpPr>
        <p:spPr>
          <a:xfrm>
            <a:off x="297180" y="1508932"/>
            <a:ext cx="565512" cy="548640"/>
          </a:xfrm>
          <a:prstGeom prst="ellipse">
            <a:avLst/>
          </a:prstGeom>
          <a:ln w="12700">
            <a:solidFill>
              <a:srgbClr val="007D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rgbClr val="007DBC"/>
                </a:solidFill>
                <a:latin typeface="Source Sans Pro" panose="020B0503030403020204"/>
              </a:rPr>
              <a:t>01</a:t>
            </a:r>
            <a:endParaRPr lang="en-US" sz="1500" b="1" dirty="0">
              <a:solidFill>
                <a:srgbClr val="007DBC"/>
              </a:solidFill>
              <a:latin typeface="Source Sans Pro" panose="020B0503030403020204"/>
            </a:endParaRPr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864D2212-8798-4068-8A4E-914CD398765E}"/>
              </a:ext>
            </a:extLst>
          </p:cNvPr>
          <p:cNvSpPr/>
          <p:nvPr/>
        </p:nvSpPr>
        <p:spPr>
          <a:xfrm>
            <a:off x="3274858" y="1501575"/>
            <a:ext cx="548640" cy="548640"/>
          </a:xfrm>
          <a:prstGeom prst="ellipse">
            <a:avLst/>
          </a:prstGeom>
          <a:ln w="127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Source Sans Pro" panose="020B0503030403020204"/>
              </a:rPr>
              <a:t>02</a:t>
            </a:r>
            <a:endParaRPr lang="en-US" sz="1500" b="1" dirty="0">
              <a:solidFill>
                <a:srgbClr val="00B050"/>
              </a:solidFill>
              <a:latin typeface="Source Sans Pro" panose="020B0503030403020204"/>
            </a:endParaRPr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64FB34EF-C68E-4155-8458-33C1A858CFAD}"/>
              </a:ext>
            </a:extLst>
          </p:cNvPr>
          <p:cNvSpPr/>
          <p:nvPr/>
        </p:nvSpPr>
        <p:spPr>
          <a:xfrm>
            <a:off x="6053560" y="1508932"/>
            <a:ext cx="548640" cy="548640"/>
          </a:xfrm>
          <a:prstGeom prst="ellipse">
            <a:avLst/>
          </a:prstGeom>
          <a:ln w="127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Source Sans Pro" panose="020B0503030403020204"/>
              </a:rPr>
              <a:t>03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8650" y="2963546"/>
            <a:ext cx="8061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the procurement changes in at least one of these three conditions, it </a:t>
            </a:r>
            <a:r>
              <a:rPr lang="en-US" u="sng" dirty="0"/>
              <a:t>may</a:t>
            </a:r>
            <a:r>
              <a:rPr lang="en-US" dirty="0"/>
              <a:t> be considered a new requirement.</a:t>
            </a:r>
          </a:p>
          <a:p>
            <a:endParaRPr lang="en-US" dirty="0"/>
          </a:p>
          <a:p>
            <a:r>
              <a:rPr lang="en-US" dirty="0"/>
              <a:t>If the procurement satisfied none of these conditions, it is considered a follow-on procurement.</a:t>
            </a:r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 dirty="0"/>
              <a:t>Follow-On Requirement Conditions</a:t>
            </a:r>
          </a:p>
        </p:txBody>
      </p:sp>
    </p:spTree>
    <p:extLst>
      <p:ext uri="{BB962C8B-B14F-4D97-AF65-F5344CB8AC3E}">
        <p14:creationId xmlns:p14="http://schemas.microsoft.com/office/powerpoint/2010/main" val="315327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for non-8(a) Competition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a procurement is awarded as an 8(a) contract, its follow-on or renewable acquisition must remain in the 8(a) Program unless SBA approves release for non-8(a) competition</a:t>
            </a:r>
          </a:p>
          <a:p>
            <a:r>
              <a:rPr lang="en-US" dirty="0"/>
              <a:t>SBA considers: </a:t>
            </a:r>
          </a:p>
          <a:p>
            <a:pPr lvl="1"/>
            <a:r>
              <a:rPr lang="en-US" dirty="0"/>
              <a:t>Procurement history</a:t>
            </a:r>
          </a:p>
          <a:p>
            <a:pPr lvl="1"/>
            <a:r>
              <a:rPr lang="en-US" dirty="0"/>
              <a:t>Justification for why the release is being sought </a:t>
            </a:r>
          </a:p>
          <a:p>
            <a:pPr lvl="1"/>
            <a:r>
              <a:rPr lang="en-US" dirty="0"/>
              <a:t>Re-procurement strategy for the requirement, including which socio-economic program will be used to acquire the goods and services</a:t>
            </a:r>
          </a:p>
          <a:p>
            <a:pPr lvl="1"/>
            <a:r>
              <a:rPr lang="en-US" dirty="0" err="1"/>
              <a:t>NAICS</a:t>
            </a:r>
            <a:endParaRPr lang="en-US" dirty="0"/>
          </a:p>
          <a:p>
            <a:pPr lvl="1"/>
            <a:r>
              <a:rPr lang="en-US" dirty="0"/>
              <a:t>Achievement of procuring agency’s socio-economic business goals (</a:t>
            </a:r>
            <a:r>
              <a:rPr lang="en-US" dirty="0" err="1"/>
              <a:t>HUBZone</a:t>
            </a:r>
            <a:r>
              <a:rPr lang="en-US" dirty="0"/>
              <a:t>, </a:t>
            </a:r>
            <a:r>
              <a:rPr lang="en-US" dirty="0" err="1"/>
              <a:t>SDVOSB</a:t>
            </a:r>
            <a:r>
              <a:rPr lang="en-US" dirty="0"/>
              <a:t>, </a:t>
            </a:r>
            <a:r>
              <a:rPr lang="en-US" dirty="0" err="1"/>
              <a:t>WOSB</a:t>
            </a:r>
            <a:r>
              <a:rPr lang="en-US" dirty="0"/>
              <a:t>, </a:t>
            </a:r>
            <a:r>
              <a:rPr lang="en-US" dirty="0" err="1"/>
              <a:t>SDB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Agency’s willingness to offer SBA a new requirement to offset the loss of the instant requirement (including description of the requirement, </a:t>
            </a:r>
            <a:r>
              <a:rPr lang="en-US" dirty="0" err="1"/>
              <a:t>NAICS</a:t>
            </a:r>
            <a:r>
              <a:rPr lang="en-US" dirty="0"/>
              <a:t> Code, anticipated dollar amount, date of award, and 8(a) award type, competitive or sole source); and</a:t>
            </a:r>
          </a:p>
          <a:p>
            <a:pPr lvl="1"/>
            <a:r>
              <a:rPr lang="en-US" dirty="0"/>
              <a:t>Market research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7</a:t>
            </a:fld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13 CFR 124.504(d)</a:t>
            </a:r>
          </a:p>
        </p:txBody>
      </p:sp>
    </p:spTree>
    <p:extLst>
      <p:ext uri="{BB962C8B-B14F-4D97-AF65-F5344CB8AC3E}">
        <p14:creationId xmlns:p14="http://schemas.microsoft.com/office/powerpoint/2010/main" val="5885754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 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Undefined by SBA regulations </a:t>
            </a:r>
          </a:p>
          <a:p>
            <a:r>
              <a:rPr lang="en-US" dirty="0"/>
              <a:t>Undefined by FAR</a:t>
            </a:r>
          </a:p>
          <a:p>
            <a:r>
              <a:rPr lang="en-US" dirty="0"/>
              <a:t>Widely understood to be a stop-gap measure to continue performance of critical services</a:t>
            </a:r>
          </a:p>
          <a:p>
            <a:r>
              <a:rPr lang="en-US" dirty="0"/>
              <a:t>Shorter duration than the underlying full requirement</a:t>
            </a:r>
          </a:p>
          <a:p>
            <a:r>
              <a:rPr lang="en-US" dirty="0"/>
              <a:t>Does not adequately reflect the needs of the procuring agency set forth in the underlying requirement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8</a:t>
            </a:fld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3077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6787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ustom 1">
      <a:dk1>
        <a:srgbClr val="1B1E29"/>
      </a:dk1>
      <a:lt1>
        <a:srgbClr val="FFFFFF"/>
      </a:lt1>
      <a:dk2>
        <a:srgbClr val="002E6D"/>
      </a:dk2>
      <a:lt2>
        <a:srgbClr val="007DBC"/>
      </a:lt2>
      <a:accent1>
        <a:srgbClr val="969696"/>
      </a:accent1>
      <a:accent2>
        <a:srgbClr val="197E4E"/>
      </a:accent2>
      <a:accent3>
        <a:srgbClr val="F1C400"/>
      </a:accent3>
      <a:accent4>
        <a:srgbClr val="7AC5EB"/>
      </a:accent4>
      <a:accent5>
        <a:srgbClr val="CC0000"/>
      </a:accent5>
      <a:accent6>
        <a:srgbClr val="FFFFFF"/>
      </a:accent6>
      <a:hlink>
        <a:srgbClr val="007DBC"/>
      </a:hlink>
      <a:folHlink>
        <a:srgbClr val="7AC5E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A-Template-4x3" id="{10B8EB85-0603-6C4A-B199-97FFBF5C934D}" vid="{C65D1D54-2505-3642-821A-0245DDC064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BDF8BDB77544EBCC6A3BCAEB7165F" ma:contentTypeVersion="9" ma:contentTypeDescription="Create a new document." ma:contentTypeScope="" ma:versionID="3faa5b060a3d39ed977ab532fbaed604">
  <xsd:schema xmlns:xsd="http://www.w3.org/2001/XMLSchema" xmlns:xs="http://www.w3.org/2001/XMLSchema" xmlns:p="http://schemas.microsoft.com/office/2006/metadata/properties" xmlns:ns1="http://schemas.microsoft.com/sharepoint/v3" xmlns:ns2="69280fbc-4cb7-41cc-b87d-d34c1b402175" targetNamespace="http://schemas.microsoft.com/office/2006/metadata/properties" ma:root="true" ma:fieldsID="5df990727578bd37aff10f4cd760ed5b" ns1:_="" ns2:_="">
    <xsd:import namespace="http://schemas.microsoft.com/sharepoint/v3"/>
    <xsd:import namespace="69280fbc-4cb7-41cc-b87d-d34c1b40217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80fbc-4cb7-41cc-b87d-d34c1b4021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82FAB28-506B-4592-AB70-AC8927B31F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280fbc-4cb7-41cc-b87d-d34c1b4021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679C71-29D5-41E8-AD55-6F5D555EA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B00DA0-421A-45B4-B627-A11A6161980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SBA (4x3)</Template>
  <TotalTime>55</TotalTime>
  <Words>400</Words>
  <Application>Microsoft Macintosh PowerPoint</Application>
  <PresentationFormat>On-screen Show (4:3)</PresentationFormat>
  <Paragraphs>55</Paragraphs>
  <Slides>9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Source Sans Pro</vt:lpstr>
      <vt:lpstr>Office Theme</vt:lpstr>
      <vt:lpstr>PowerPoint Presentation</vt:lpstr>
      <vt:lpstr>PowerPoint Presentation</vt:lpstr>
      <vt:lpstr>What is 8(a) work?</vt:lpstr>
      <vt:lpstr>Types of Requirements  </vt:lpstr>
      <vt:lpstr>New Requirement Definition</vt:lpstr>
      <vt:lpstr>Follow-On Requirement Conditions</vt:lpstr>
      <vt:lpstr>Release for non-8(a) Competition</vt:lpstr>
      <vt:lpstr>Bridge Requirements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Randall C.</dc:creator>
  <cp:lastModifiedBy>Delaney Parrotta</cp:lastModifiedBy>
  <cp:revision>2</cp:revision>
  <cp:lastPrinted>2018-02-13T00:27:10Z</cp:lastPrinted>
  <dcterms:created xsi:type="dcterms:W3CDTF">2023-06-12T03:53:21Z</dcterms:created>
  <dcterms:modified xsi:type="dcterms:W3CDTF">2023-06-12T17:37:08Z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0x010100C53BDF8BDB77544EBCC6A3BCAEB7165F</vt:lpwstr>
  </property>
</Properties>
</file>